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20"/>
  </p:notesMasterIdLst>
  <p:handoutMasterIdLst>
    <p:handoutMasterId r:id="rId21"/>
  </p:handoutMasterIdLst>
  <p:sldIdLst>
    <p:sldId id="256" r:id="rId2"/>
    <p:sldId id="257" r:id="rId3"/>
    <p:sldId id="258" r:id="rId4"/>
    <p:sldId id="269" r:id="rId5"/>
    <p:sldId id="263" r:id="rId6"/>
    <p:sldId id="270" r:id="rId7"/>
    <p:sldId id="271" r:id="rId8"/>
    <p:sldId id="260" r:id="rId9"/>
    <p:sldId id="266" r:id="rId10"/>
    <p:sldId id="265" r:id="rId11"/>
    <p:sldId id="267" r:id="rId12"/>
    <p:sldId id="268" r:id="rId13"/>
    <p:sldId id="264" r:id="rId14"/>
    <p:sldId id="259" r:id="rId15"/>
    <p:sldId id="261" r:id="rId16"/>
    <p:sldId id="272" r:id="rId17"/>
    <p:sldId id="26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amed" initials="h" lastIdx="1" clrIdx="0">
    <p:extLst>
      <p:ext uri="{19B8F6BF-5375-455C-9EA6-DF929625EA0E}">
        <p15:presenceInfo xmlns:p15="http://schemas.microsoft.com/office/powerpoint/2012/main" userId="haame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8A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varScale="1">
        <p:scale>
          <a:sx n="59" d="100"/>
          <a:sy n="59" d="100"/>
        </p:scale>
        <p:origin x="28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1C5861-F990-4EE9-B8CC-4BF62F32860E}" type="datetimeFigureOut">
              <a:rPr lang="en-US" smtClean="0"/>
              <a:t>8/30/2014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8AA248-7BE0-4F8B-8915-DFAB88AC70F0}" type="slidenum">
              <a:rPr lang="en-US" smtClean="0"/>
              <a:t>‹#›</a:t>
            </a:fld>
            <a:endParaRPr lang="en-US"/>
          </a:p>
        </p:txBody>
      </p:sp>
    </p:spTree>
    <p:extLst>
      <p:ext uri="{BB962C8B-B14F-4D97-AF65-F5344CB8AC3E}">
        <p14:creationId xmlns:p14="http://schemas.microsoft.com/office/powerpoint/2010/main" val="2142609169"/>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5F12F-FEA9-4A5D-9D6D-5F32D7739CE5}" type="datetimeFigureOut">
              <a:rPr lang="en-US" smtClean="0"/>
              <a:t>8/30/2014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3F68B-76A1-43C8-B2A3-1302A57B2C56}" type="slidenum">
              <a:rPr lang="en-US" smtClean="0"/>
              <a:t>‹#›</a:t>
            </a:fld>
            <a:endParaRPr lang="en-US"/>
          </a:p>
        </p:txBody>
      </p:sp>
    </p:spTree>
    <p:extLst>
      <p:ext uri="{BB962C8B-B14F-4D97-AF65-F5344CB8AC3E}">
        <p14:creationId xmlns:p14="http://schemas.microsoft.com/office/powerpoint/2010/main" val="1026662455"/>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23469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2B991A-8087-4C76-A003-7EB87A73D819}" type="datetime1">
              <a:rPr lang="en-US" smtClean="0"/>
              <a:t>8/30/2014</a:t>
            </a:fld>
            <a:endParaRPr lang="en-US"/>
          </a:p>
        </p:txBody>
      </p:sp>
      <p:sp>
        <p:nvSpPr>
          <p:cNvPr id="5" name="Footer Placeholder 4"/>
          <p:cNvSpPr>
            <a:spLocks noGrp="1"/>
          </p:cNvSpPr>
          <p:nvPr>
            <p:ph type="ftr" sz="quarter" idx="11"/>
          </p:nvPr>
        </p:nvSpPr>
        <p:spPr/>
        <p:txBody>
          <a:bodyPr/>
          <a:lstStyle/>
          <a:p>
            <a:r>
              <a:rPr lang="fa-IR" smtClean="0"/>
              <a:t>ویپ ایران</a:t>
            </a:r>
            <a:endParaRPr lang="en-US"/>
          </a:p>
        </p:txBody>
      </p:sp>
      <p:sp>
        <p:nvSpPr>
          <p:cNvPr id="6" name="Slide Number Placeholder 5"/>
          <p:cNvSpPr>
            <a:spLocks noGrp="1"/>
          </p:cNvSpPr>
          <p:nvPr>
            <p:ph type="sldNum" sz="quarter" idx="12"/>
          </p:nvPr>
        </p:nvSpPr>
        <p:spPr/>
        <p:txBody>
          <a:bodyPr/>
          <a:lstStyle/>
          <a:p>
            <a:fld id="{C4E3844E-24C2-421C-8923-FA58DEF7241A}" type="slidenum">
              <a:rPr lang="en-US" smtClean="0"/>
              <a:t>‹#›</a:t>
            </a:fld>
            <a:endParaRPr lang="en-US"/>
          </a:p>
        </p:txBody>
      </p:sp>
    </p:spTree>
    <p:extLst>
      <p:ext uri="{BB962C8B-B14F-4D97-AF65-F5344CB8AC3E}">
        <p14:creationId xmlns:p14="http://schemas.microsoft.com/office/powerpoint/2010/main" val="3313169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42E897-3E81-4AEF-B8A6-90E38E760832}" type="datetime1">
              <a:rPr lang="en-US" smtClean="0"/>
              <a:t>8/30/2014</a:t>
            </a:fld>
            <a:endParaRPr lang="en-US"/>
          </a:p>
        </p:txBody>
      </p:sp>
      <p:sp>
        <p:nvSpPr>
          <p:cNvPr id="5" name="Footer Placeholder 4"/>
          <p:cNvSpPr>
            <a:spLocks noGrp="1"/>
          </p:cNvSpPr>
          <p:nvPr>
            <p:ph type="ftr" sz="quarter" idx="11"/>
          </p:nvPr>
        </p:nvSpPr>
        <p:spPr/>
        <p:txBody>
          <a:bodyPr/>
          <a:lstStyle/>
          <a:p>
            <a:r>
              <a:rPr lang="fa-IR" smtClean="0"/>
              <a:t>ویپ ایران</a:t>
            </a:r>
            <a:endParaRPr lang="en-US"/>
          </a:p>
        </p:txBody>
      </p:sp>
      <p:sp>
        <p:nvSpPr>
          <p:cNvPr id="6" name="Slide Number Placeholder 5"/>
          <p:cNvSpPr>
            <a:spLocks noGrp="1"/>
          </p:cNvSpPr>
          <p:nvPr>
            <p:ph type="sldNum" sz="quarter" idx="12"/>
          </p:nvPr>
        </p:nvSpPr>
        <p:spPr/>
        <p:txBody>
          <a:bodyPr/>
          <a:lstStyle/>
          <a:p>
            <a:fld id="{C4E3844E-24C2-421C-8923-FA58DEF7241A}" type="slidenum">
              <a:rPr lang="en-US" smtClean="0"/>
              <a:t>‹#›</a:t>
            </a:fld>
            <a:endParaRPr lang="en-US"/>
          </a:p>
        </p:txBody>
      </p:sp>
    </p:spTree>
    <p:extLst>
      <p:ext uri="{BB962C8B-B14F-4D97-AF65-F5344CB8AC3E}">
        <p14:creationId xmlns:p14="http://schemas.microsoft.com/office/powerpoint/2010/main" val="94500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1D968F1C-238C-4C35-AFF4-C4CBD73634A1}" type="datetime1">
              <a:rPr lang="en-US" smtClean="0"/>
              <a:t>8/30/2014</a:t>
            </a:fld>
            <a:endParaRPr lang="en-US"/>
          </a:p>
        </p:txBody>
      </p:sp>
      <p:sp>
        <p:nvSpPr>
          <p:cNvPr id="5" name="Footer Placeholder 4"/>
          <p:cNvSpPr>
            <a:spLocks noGrp="1"/>
          </p:cNvSpPr>
          <p:nvPr>
            <p:ph type="ftr" sz="quarter" idx="11"/>
          </p:nvPr>
        </p:nvSpPr>
        <p:spPr>
          <a:xfrm>
            <a:off x="3776135" y="6422854"/>
            <a:ext cx="4279669" cy="365125"/>
          </a:xfrm>
        </p:spPr>
        <p:txBody>
          <a:bodyPr/>
          <a:lstStyle/>
          <a:p>
            <a:r>
              <a:rPr lang="fa-IR" smtClean="0"/>
              <a:t>ویپ ایران</a:t>
            </a:r>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C4E3844E-24C2-421C-8923-FA58DEF7241A}" type="slidenum">
              <a:rPr lang="en-US" smtClean="0"/>
              <a:t>‹#›</a:t>
            </a:fld>
            <a:endParaRPr lang="en-US"/>
          </a:p>
        </p:txBody>
      </p:sp>
    </p:spTree>
    <p:extLst>
      <p:ext uri="{BB962C8B-B14F-4D97-AF65-F5344CB8AC3E}">
        <p14:creationId xmlns:p14="http://schemas.microsoft.com/office/powerpoint/2010/main" val="135483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63B6A6-956C-4507-A097-0250DFC36480}" type="datetime1">
              <a:rPr lang="en-US" smtClean="0"/>
              <a:t>8/30/2014</a:t>
            </a:fld>
            <a:endParaRPr lang="en-US"/>
          </a:p>
        </p:txBody>
      </p:sp>
      <p:sp>
        <p:nvSpPr>
          <p:cNvPr id="5" name="Footer Placeholder 4"/>
          <p:cNvSpPr>
            <a:spLocks noGrp="1"/>
          </p:cNvSpPr>
          <p:nvPr>
            <p:ph type="ftr" sz="quarter" idx="11"/>
          </p:nvPr>
        </p:nvSpPr>
        <p:spPr/>
        <p:txBody>
          <a:bodyPr/>
          <a:lstStyle/>
          <a:p>
            <a:r>
              <a:rPr lang="fa-IR" smtClean="0"/>
              <a:t>ویپ ایران</a:t>
            </a:r>
            <a:endParaRPr lang="en-US"/>
          </a:p>
        </p:txBody>
      </p:sp>
      <p:sp>
        <p:nvSpPr>
          <p:cNvPr id="6" name="Slide Number Placeholder 5"/>
          <p:cNvSpPr>
            <a:spLocks noGrp="1"/>
          </p:cNvSpPr>
          <p:nvPr>
            <p:ph type="sldNum" sz="quarter" idx="12"/>
          </p:nvPr>
        </p:nvSpPr>
        <p:spPr/>
        <p:txBody>
          <a:bodyPr/>
          <a:lstStyle/>
          <a:p>
            <a:fld id="{C4E3844E-24C2-421C-8923-FA58DEF7241A}" type="slidenum">
              <a:rPr lang="en-US" smtClean="0"/>
              <a:t>‹#›</a:t>
            </a:fld>
            <a:endParaRPr lang="en-US"/>
          </a:p>
        </p:txBody>
      </p:sp>
    </p:spTree>
    <p:extLst>
      <p:ext uri="{BB962C8B-B14F-4D97-AF65-F5344CB8AC3E}">
        <p14:creationId xmlns:p14="http://schemas.microsoft.com/office/powerpoint/2010/main" val="44078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9C203EC-CDD1-4B7F-BDDC-027D14872163}" type="datetime1">
              <a:rPr lang="en-US" smtClean="0"/>
              <a:t>8/30/2014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r>
              <a:rPr lang="fa-IR" smtClean="0"/>
              <a:t>ویپ ایران</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4E3844E-24C2-421C-8923-FA58DEF7241A}" type="slidenum">
              <a:rPr lang="en-US" smtClean="0"/>
              <a:t>‹#›</a:t>
            </a:fld>
            <a:endParaRPr lang="en-US"/>
          </a:p>
        </p:txBody>
      </p:sp>
    </p:spTree>
    <p:extLst>
      <p:ext uri="{BB962C8B-B14F-4D97-AF65-F5344CB8AC3E}">
        <p14:creationId xmlns:p14="http://schemas.microsoft.com/office/powerpoint/2010/main" val="60989695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96991D-5C84-4D56-94FD-D9B881A04095}" type="datetime1">
              <a:rPr lang="en-US" smtClean="0"/>
              <a:t>8/30/2014</a:t>
            </a:fld>
            <a:endParaRPr lang="en-US"/>
          </a:p>
        </p:txBody>
      </p:sp>
      <p:sp>
        <p:nvSpPr>
          <p:cNvPr id="6" name="Footer Placeholder 5"/>
          <p:cNvSpPr>
            <a:spLocks noGrp="1"/>
          </p:cNvSpPr>
          <p:nvPr>
            <p:ph type="ftr" sz="quarter" idx="11"/>
          </p:nvPr>
        </p:nvSpPr>
        <p:spPr/>
        <p:txBody>
          <a:bodyPr/>
          <a:lstStyle/>
          <a:p>
            <a:r>
              <a:rPr lang="fa-IR" smtClean="0"/>
              <a:t>ویپ ایران</a:t>
            </a:r>
            <a:endParaRPr lang="en-US"/>
          </a:p>
        </p:txBody>
      </p:sp>
      <p:sp>
        <p:nvSpPr>
          <p:cNvPr id="7" name="Slide Number Placeholder 6"/>
          <p:cNvSpPr>
            <a:spLocks noGrp="1"/>
          </p:cNvSpPr>
          <p:nvPr>
            <p:ph type="sldNum" sz="quarter" idx="12"/>
          </p:nvPr>
        </p:nvSpPr>
        <p:spPr/>
        <p:txBody>
          <a:bodyPr/>
          <a:lstStyle/>
          <a:p>
            <a:fld id="{C4E3844E-24C2-421C-8923-FA58DEF7241A}" type="slidenum">
              <a:rPr lang="en-US" smtClean="0"/>
              <a:t>‹#›</a:t>
            </a:fld>
            <a:endParaRPr lang="en-US"/>
          </a:p>
        </p:txBody>
      </p:sp>
    </p:spTree>
    <p:extLst>
      <p:ext uri="{BB962C8B-B14F-4D97-AF65-F5344CB8AC3E}">
        <p14:creationId xmlns:p14="http://schemas.microsoft.com/office/powerpoint/2010/main" val="795435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03D8AC-9288-46E0-8833-FC59E0A712F3}" type="datetime1">
              <a:rPr lang="en-US" smtClean="0"/>
              <a:t>8/30/2014</a:t>
            </a:fld>
            <a:endParaRPr lang="en-US"/>
          </a:p>
        </p:txBody>
      </p:sp>
      <p:sp>
        <p:nvSpPr>
          <p:cNvPr id="8" name="Footer Placeholder 7"/>
          <p:cNvSpPr>
            <a:spLocks noGrp="1"/>
          </p:cNvSpPr>
          <p:nvPr>
            <p:ph type="ftr" sz="quarter" idx="11"/>
          </p:nvPr>
        </p:nvSpPr>
        <p:spPr/>
        <p:txBody>
          <a:bodyPr/>
          <a:lstStyle/>
          <a:p>
            <a:r>
              <a:rPr lang="fa-IR" smtClean="0"/>
              <a:t>ویپ ایران</a:t>
            </a:r>
            <a:endParaRPr lang="en-US"/>
          </a:p>
        </p:txBody>
      </p:sp>
      <p:sp>
        <p:nvSpPr>
          <p:cNvPr id="9" name="Slide Number Placeholder 8"/>
          <p:cNvSpPr>
            <a:spLocks noGrp="1"/>
          </p:cNvSpPr>
          <p:nvPr>
            <p:ph type="sldNum" sz="quarter" idx="12"/>
          </p:nvPr>
        </p:nvSpPr>
        <p:spPr/>
        <p:txBody>
          <a:bodyPr/>
          <a:lstStyle/>
          <a:p>
            <a:fld id="{C4E3844E-24C2-421C-8923-FA58DEF7241A}" type="slidenum">
              <a:rPr lang="en-US" smtClean="0"/>
              <a:t>‹#›</a:t>
            </a:fld>
            <a:endParaRPr lang="en-US"/>
          </a:p>
        </p:txBody>
      </p:sp>
    </p:spTree>
    <p:extLst>
      <p:ext uri="{BB962C8B-B14F-4D97-AF65-F5344CB8AC3E}">
        <p14:creationId xmlns:p14="http://schemas.microsoft.com/office/powerpoint/2010/main" val="45084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80CC67-3772-44CD-8E3A-54D672ADA26D}" type="datetime1">
              <a:rPr lang="en-US" smtClean="0"/>
              <a:t>8/30/2014</a:t>
            </a:fld>
            <a:endParaRPr lang="en-US"/>
          </a:p>
        </p:txBody>
      </p:sp>
      <p:sp>
        <p:nvSpPr>
          <p:cNvPr id="4" name="Footer Placeholder 3"/>
          <p:cNvSpPr>
            <a:spLocks noGrp="1"/>
          </p:cNvSpPr>
          <p:nvPr>
            <p:ph type="ftr" sz="quarter" idx="11"/>
          </p:nvPr>
        </p:nvSpPr>
        <p:spPr/>
        <p:txBody>
          <a:bodyPr/>
          <a:lstStyle/>
          <a:p>
            <a:r>
              <a:rPr lang="fa-IR" smtClean="0"/>
              <a:t>ویپ ایران</a:t>
            </a:r>
            <a:endParaRPr lang="en-US"/>
          </a:p>
        </p:txBody>
      </p:sp>
      <p:sp>
        <p:nvSpPr>
          <p:cNvPr id="5" name="Slide Number Placeholder 4"/>
          <p:cNvSpPr>
            <a:spLocks noGrp="1"/>
          </p:cNvSpPr>
          <p:nvPr>
            <p:ph type="sldNum" sz="quarter" idx="12"/>
          </p:nvPr>
        </p:nvSpPr>
        <p:spPr/>
        <p:txBody>
          <a:bodyPr/>
          <a:lstStyle/>
          <a:p>
            <a:fld id="{C4E3844E-24C2-421C-8923-FA58DEF7241A}" type="slidenum">
              <a:rPr lang="en-US" smtClean="0"/>
              <a:t>‹#›</a:t>
            </a:fld>
            <a:endParaRPr lang="en-US"/>
          </a:p>
        </p:txBody>
      </p:sp>
    </p:spTree>
    <p:extLst>
      <p:ext uri="{BB962C8B-B14F-4D97-AF65-F5344CB8AC3E}">
        <p14:creationId xmlns:p14="http://schemas.microsoft.com/office/powerpoint/2010/main" val="320975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1C388-F714-4380-BD7F-7B2BC47D4558}" type="datetime1">
              <a:rPr lang="en-US" smtClean="0"/>
              <a:t>8/30/2014</a:t>
            </a:fld>
            <a:endParaRPr lang="en-US"/>
          </a:p>
        </p:txBody>
      </p:sp>
      <p:sp>
        <p:nvSpPr>
          <p:cNvPr id="3" name="Footer Placeholder 2"/>
          <p:cNvSpPr>
            <a:spLocks noGrp="1"/>
          </p:cNvSpPr>
          <p:nvPr>
            <p:ph type="ftr" sz="quarter" idx="11"/>
          </p:nvPr>
        </p:nvSpPr>
        <p:spPr/>
        <p:txBody>
          <a:bodyPr/>
          <a:lstStyle/>
          <a:p>
            <a:r>
              <a:rPr lang="fa-IR" smtClean="0"/>
              <a:t>ویپ ایران</a:t>
            </a:r>
            <a:endParaRPr lang="en-US"/>
          </a:p>
        </p:txBody>
      </p:sp>
      <p:sp>
        <p:nvSpPr>
          <p:cNvPr id="4" name="Slide Number Placeholder 3"/>
          <p:cNvSpPr>
            <a:spLocks noGrp="1"/>
          </p:cNvSpPr>
          <p:nvPr>
            <p:ph type="sldNum" sz="quarter" idx="12"/>
          </p:nvPr>
        </p:nvSpPr>
        <p:spPr/>
        <p:txBody>
          <a:bodyPr/>
          <a:lstStyle/>
          <a:p>
            <a:fld id="{C4E3844E-24C2-421C-8923-FA58DEF7241A}" type="slidenum">
              <a:rPr lang="en-US" smtClean="0"/>
              <a:t>‹#›</a:t>
            </a:fld>
            <a:endParaRPr lang="en-US"/>
          </a:p>
        </p:txBody>
      </p:sp>
    </p:spTree>
    <p:extLst>
      <p:ext uri="{BB962C8B-B14F-4D97-AF65-F5344CB8AC3E}">
        <p14:creationId xmlns:p14="http://schemas.microsoft.com/office/powerpoint/2010/main" val="2000477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EAA98-065A-4DB9-9016-8F91D36A6964}" type="datetime1">
              <a:rPr lang="en-US" smtClean="0"/>
              <a:t>8/30/2014</a:t>
            </a:fld>
            <a:endParaRPr lang="en-US"/>
          </a:p>
        </p:txBody>
      </p:sp>
      <p:sp>
        <p:nvSpPr>
          <p:cNvPr id="6" name="Footer Placeholder 5"/>
          <p:cNvSpPr>
            <a:spLocks noGrp="1"/>
          </p:cNvSpPr>
          <p:nvPr>
            <p:ph type="ftr" sz="quarter" idx="11"/>
          </p:nvPr>
        </p:nvSpPr>
        <p:spPr/>
        <p:txBody>
          <a:bodyPr/>
          <a:lstStyle/>
          <a:p>
            <a:r>
              <a:rPr lang="fa-IR" smtClean="0"/>
              <a:t>ویپ ایران</a:t>
            </a:r>
            <a:endParaRPr lang="en-US"/>
          </a:p>
        </p:txBody>
      </p:sp>
      <p:sp>
        <p:nvSpPr>
          <p:cNvPr id="7" name="Slide Number Placeholder 6"/>
          <p:cNvSpPr>
            <a:spLocks noGrp="1"/>
          </p:cNvSpPr>
          <p:nvPr>
            <p:ph type="sldNum" sz="quarter" idx="12"/>
          </p:nvPr>
        </p:nvSpPr>
        <p:spPr/>
        <p:txBody>
          <a:bodyPr/>
          <a:lstStyle/>
          <a:p>
            <a:fld id="{C4E3844E-24C2-421C-8923-FA58DEF7241A}" type="slidenum">
              <a:rPr lang="en-US" smtClean="0"/>
              <a:t>‹#›</a:t>
            </a:fld>
            <a:endParaRPr lang="en-US"/>
          </a:p>
        </p:txBody>
      </p:sp>
    </p:spTree>
    <p:extLst>
      <p:ext uri="{BB962C8B-B14F-4D97-AF65-F5344CB8AC3E}">
        <p14:creationId xmlns:p14="http://schemas.microsoft.com/office/powerpoint/2010/main" val="3551808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F3149-A6C5-4383-AC17-26994BA43595}" type="datetime1">
              <a:rPr lang="en-US" smtClean="0"/>
              <a:t>8/30/2014</a:t>
            </a:fld>
            <a:endParaRPr lang="en-US"/>
          </a:p>
        </p:txBody>
      </p:sp>
      <p:sp>
        <p:nvSpPr>
          <p:cNvPr id="6" name="Footer Placeholder 5"/>
          <p:cNvSpPr>
            <a:spLocks noGrp="1"/>
          </p:cNvSpPr>
          <p:nvPr>
            <p:ph type="ftr" sz="quarter" idx="11"/>
          </p:nvPr>
        </p:nvSpPr>
        <p:spPr/>
        <p:txBody>
          <a:bodyPr/>
          <a:lstStyle/>
          <a:p>
            <a:r>
              <a:rPr lang="fa-IR" smtClean="0"/>
              <a:t>ویپ ایران</a:t>
            </a:r>
            <a:endParaRPr lang="en-US"/>
          </a:p>
        </p:txBody>
      </p:sp>
      <p:sp>
        <p:nvSpPr>
          <p:cNvPr id="7" name="Slide Number Placeholder 6"/>
          <p:cNvSpPr>
            <a:spLocks noGrp="1"/>
          </p:cNvSpPr>
          <p:nvPr>
            <p:ph type="sldNum" sz="quarter" idx="12"/>
          </p:nvPr>
        </p:nvSpPr>
        <p:spPr/>
        <p:txBody>
          <a:bodyPr/>
          <a:lstStyle/>
          <a:p>
            <a:fld id="{C4E3844E-24C2-421C-8923-FA58DEF7241A}" type="slidenum">
              <a:rPr lang="en-US" smtClean="0"/>
              <a:t>‹#›</a:t>
            </a:fld>
            <a:endParaRPr lang="en-US"/>
          </a:p>
        </p:txBody>
      </p:sp>
    </p:spTree>
    <p:extLst>
      <p:ext uri="{BB962C8B-B14F-4D97-AF65-F5344CB8AC3E}">
        <p14:creationId xmlns:p14="http://schemas.microsoft.com/office/powerpoint/2010/main" val="154926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5D9241FD-2519-4FA0-9706-B05968EFBF0B}" type="datetime1">
              <a:rPr lang="en-US" smtClean="0"/>
              <a:t>8/30/2014</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fa-IR" smtClean="0"/>
              <a:t>ویپ ایران</a:t>
            </a:r>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C4E3844E-24C2-421C-8923-FA58DEF7241A}" type="slidenum">
              <a:rPr lang="en-US" smtClean="0"/>
              <a:t>‹#›</a:t>
            </a:fld>
            <a:endParaRPr lang="en-US"/>
          </a:p>
        </p:txBody>
      </p:sp>
    </p:spTree>
    <p:extLst>
      <p:ext uri="{BB962C8B-B14F-4D97-AF65-F5344CB8AC3E}">
        <p14:creationId xmlns:p14="http://schemas.microsoft.com/office/powerpoint/2010/main" val="4073224931"/>
      </p:ext>
    </p:extLst>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sldNum="0" hd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800" dirty="0" smtClean="0">
                <a:latin typeface="Segoe UI Light" panose="020B0502040204020203" pitchFamily="34" charset="0"/>
                <a:cs typeface="Segoe UI Light" panose="020B0502040204020203" pitchFamily="34" charset="0"/>
              </a:rPr>
              <a:t>آموزش </a:t>
            </a:r>
            <a:r>
              <a:rPr lang="fa-IR" sz="4800" dirty="0" smtClean="0">
                <a:latin typeface="Segoe UI Light" panose="020B0502040204020203" pitchFamily="34" charset="0"/>
                <a:cs typeface="Segoe UI Light" panose="020B0502040204020203" pitchFamily="34" charset="0"/>
              </a:rPr>
              <a:t>مسیر دهی در استریسک</a:t>
            </a:r>
            <a:endParaRPr lang="en-US" sz="4800" dirty="0">
              <a:latin typeface="Segoe UI Light" panose="020B0502040204020203" pitchFamily="34" charset="0"/>
              <a:cs typeface="Segoe UI Light" panose="020B0502040204020203" pitchFamily="34" charset="0"/>
            </a:endParaRPr>
          </a:p>
        </p:txBody>
      </p:sp>
      <p:sp>
        <p:nvSpPr>
          <p:cNvPr id="3" name="Footer Placeholder 2"/>
          <p:cNvSpPr>
            <a:spLocks noGrp="1"/>
          </p:cNvSpPr>
          <p:nvPr>
            <p:ph type="ftr" sz="quarter" idx="11"/>
          </p:nvPr>
        </p:nvSpPr>
        <p:spPr/>
        <p:txBody>
          <a:bodyPr/>
          <a:lstStyle/>
          <a:p>
            <a:r>
              <a:rPr lang="fa-IR" dirty="0" smtClean="0"/>
              <a:t>ویپ ایران</a:t>
            </a:r>
            <a:endParaRPr lang="en-US" dirty="0"/>
          </a:p>
        </p:txBody>
      </p:sp>
    </p:spTree>
    <p:extLst>
      <p:ext uri="{BB962C8B-B14F-4D97-AF65-F5344CB8AC3E}">
        <p14:creationId xmlns:p14="http://schemas.microsoft.com/office/powerpoint/2010/main" val="853997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376940"/>
            <a:ext cx="9784080" cy="829007"/>
          </a:xfrm>
        </p:spPr>
        <p:txBody>
          <a:bodyPr>
            <a:noAutofit/>
          </a:bodyPr>
          <a:lstStyle/>
          <a:p>
            <a:pPr algn="r" rtl="1"/>
            <a:r>
              <a:rPr lang="fa-IR" dirty="0" smtClean="0">
                <a:latin typeface="Segoe UI Light" panose="020B0502040204020203" pitchFamily="34" charset="0"/>
                <a:cs typeface="Segoe UI Light" panose="020B0502040204020203" pitchFamily="34" charset="0"/>
              </a:rPr>
              <a:t>اجزاء سیستم تلفنی ویپ</a:t>
            </a:r>
            <a:endParaRPr lang="en-US" dirty="0">
              <a:solidFill>
                <a:schemeClr val="bg1">
                  <a:lumMod val="50000"/>
                  <a:lumOff val="50000"/>
                </a:schemeClr>
              </a:solidFill>
              <a:latin typeface="Segoe UI Light" panose="020B0502040204020203" pitchFamily="34" charset="0"/>
              <a:cs typeface="Segoe UI Light" panose="020B0502040204020203" pitchFamily="34" charset="0"/>
            </a:endParaRPr>
          </a:p>
        </p:txBody>
      </p:sp>
      <p:sp>
        <p:nvSpPr>
          <p:cNvPr id="4" name="TextBox 3"/>
          <p:cNvSpPr txBox="1"/>
          <p:nvPr/>
        </p:nvSpPr>
        <p:spPr>
          <a:xfrm>
            <a:off x="1202919" y="863550"/>
            <a:ext cx="6007735" cy="707886"/>
          </a:xfrm>
          <a:prstGeom prst="rect">
            <a:avLst/>
          </a:prstGeom>
          <a:noFill/>
        </p:spPr>
        <p:txBody>
          <a:bodyPr wrap="none" rtlCol="0">
            <a:spAutoFit/>
          </a:bodyPr>
          <a:lstStyle/>
          <a:p>
            <a:r>
              <a:rPr lang="en-US" sz="4000" dirty="0" smtClean="0">
                <a:solidFill>
                  <a:schemeClr val="bg1">
                    <a:lumMod val="75000"/>
                    <a:lumOff val="25000"/>
                  </a:schemeClr>
                </a:solidFill>
                <a:latin typeface="Segoe UI Light" panose="020B0502040204020203" pitchFamily="34" charset="0"/>
                <a:cs typeface="Segoe UI Light" panose="020B0502040204020203" pitchFamily="34" charset="0"/>
              </a:rPr>
              <a:t>IPPBX PSTN CONNECTION</a:t>
            </a:r>
            <a:endParaRPr lang="en-US" sz="4000" dirty="0">
              <a:solidFill>
                <a:schemeClr val="bg1">
                  <a:lumMod val="75000"/>
                  <a:lumOff val="25000"/>
                </a:schemeClr>
              </a:solidFill>
            </a:endParaRPr>
          </a:p>
        </p:txBody>
      </p:sp>
      <p:sp>
        <p:nvSpPr>
          <p:cNvPr id="16" name="Content Placeholder 2"/>
          <p:cNvSpPr>
            <a:spLocks noGrp="1"/>
          </p:cNvSpPr>
          <p:nvPr>
            <p:ph idx="1"/>
          </p:nvPr>
        </p:nvSpPr>
        <p:spPr>
          <a:xfrm>
            <a:off x="609598" y="2077940"/>
            <a:ext cx="10642445" cy="708242"/>
          </a:xfrm>
        </p:spPr>
        <p:txBody>
          <a:bodyPr>
            <a:normAutofit/>
          </a:bodyPr>
          <a:lstStyle/>
          <a:p>
            <a:pPr algn="r" rtl="1"/>
            <a:r>
              <a:rPr lang="fa-IR" sz="3200" dirty="0" smtClean="0">
                <a:latin typeface="Segoe UI Light" panose="020B0502040204020203" pitchFamily="34" charset="0"/>
                <a:cs typeface="Segoe UI Light" panose="020B0502040204020203" pitchFamily="34" charset="0"/>
              </a:rPr>
              <a:t>ارتباط با شهری</a:t>
            </a:r>
            <a:endParaRPr lang="en-US" sz="3200" dirty="0" smtClean="0">
              <a:latin typeface="Segoe UI Light" panose="020B0502040204020203" pitchFamily="34" charset="0"/>
              <a:cs typeface="Segoe UI Light" panose="020B0502040204020203" pitchFamily="34" charset="0"/>
            </a:endParaRPr>
          </a:p>
          <a:p>
            <a:pPr algn="r" rtl="1"/>
            <a:endParaRPr lang="en-US" sz="44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auto">
          <a:xfrm>
            <a:off x="9781051" y="3292686"/>
            <a:ext cx="1470992" cy="1226424"/>
          </a:xfrm>
          <a:prstGeom prst="rect">
            <a:avLst/>
          </a:prstGeom>
          <a:solidFill>
            <a:schemeClr val="tx2">
              <a:lumMod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z="2400"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Telephony Card</a:t>
            </a:r>
            <a:endParaRPr lang="en-US" sz="24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Rectangle 10"/>
          <p:cNvSpPr/>
          <p:nvPr/>
        </p:nvSpPr>
        <p:spPr bwMode="auto">
          <a:xfrm>
            <a:off x="9781051" y="4634471"/>
            <a:ext cx="1470992" cy="1226424"/>
          </a:xfrm>
          <a:prstGeom prst="rect">
            <a:avLst/>
          </a:prstGeom>
          <a:solidFill>
            <a:schemeClr val="tx2">
              <a:lumMod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z="2400"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Gateway (FXO)</a:t>
            </a:r>
            <a:endParaRPr lang="en-US" sz="24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92558"/>
            <a:ext cx="4148254" cy="424554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5493" y="4634471"/>
            <a:ext cx="7210654" cy="2257671"/>
          </a:xfrm>
          <a:prstGeom prst="rect">
            <a:avLst/>
          </a:prstGeom>
        </p:spPr>
      </p:pic>
      <p:sp>
        <p:nvSpPr>
          <p:cNvPr id="3" name="Footer Placeholder 2"/>
          <p:cNvSpPr>
            <a:spLocks noGrp="1"/>
          </p:cNvSpPr>
          <p:nvPr>
            <p:ph type="ftr" sz="quarter" idx="11"/>
          </p:nvPr>
        </p:nvSpPr>
        <p:spPr/>
        <p:txBody>
          <a:bodyPr/>
          <a:lstStyle/>
          <a:p>
            <a:r>
              <a:rPr lang="fa-IR" smtClean="0"/>
              <a:t>ویپ ایران</a:t>
            </a:r>
            <a:endParaRPr lang="en-US"/>
          </a:p>
        </p:txBody>
      </p:sp>
    </p:spTree>
    <p:extLst>
      <p:ext uri="{BB962C8B-B14F-4D97-AF65-F5344CB8AC3E}">
        <p14:creationId xmlns:p14="http://schemas.microsoft.com/office/powerpoint/2010/main" val="667005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376940"/>
            <a:ext cx="9784080" cy="829007"/>
          </a:xfrm>
        </p:spPr>
        <p:txBody>
          <a:bodyPr>
            <a:noAutofit/>
          </a:bodyPr>
          <a:lstStyle/>
          <a:p>
            <a:pPr algn="r" rtl="1"/>
            <a:r>
              <a:rPr lang="fa-IR" dirty="0" smtClean="0">
                <a:latin typeface="Segoe UI Light" panose="020B0502040204020203" pitchFamily="34" charset="0"/>
                <a:cs typeface="Segoe UI Light" panose="020B0502040204020203" pitchFamily="34" charset="0"/>
              </a:rPr>
              <a:t>اجزاء سیستم تلفنی ویپ</a:t>
            </a:r>
            <a:endParaRPr lang="en-US" dirty="0">
              <a:solidFill>
                <a:schemeClr val="bg1">
                  <a:lumMod val="50000"/>
                  <a:lumOff val="50000"/>
                </a:schemeClr>
              </a:solidFill>
              <a:latin typeface="Segoe UI Light" panose="020B0502040204020203" pitchFamily="34" charset="0"/>
              <a:cs typeface="Segoe UI Light" panose="020B0502040204020203" pitchFamily="34" charset="0"/>
            </a:endParaRPr>
          </a:p>
        </p:txBody>
      </p:sp>
      <p:sp>
        <p:nvSpPr>
          <p:cNvPr id="4" name="TextBox 3"/>
          <p:cNvSpPr txBox="1"/>
          <p:nvPr/>
        </p:nvSpPr>
        <p:spPr>
          <a:xfrm>
            <a:off x="1202919" y="863550"/>
            <a:ext cx="6007735" cy="707886"/>
          </a:xfrm>
          <a:prstGeom prst="rect">
            <a:avLst/>
          </a:prstGeom>
          <a:noFill/>
        </p:spPr>
        <p:txBody>
          <a:bodyPr wrap="none" rtlCol="0">
            <a:spAutoFit/>
          </a:bodyPr>
          <a:lstStyle/>
          <a:p>
            <a:r>
              <a:rPr lang="en-US" sz="4000" dirty="0" smtClean="0">
                <a:solidFill>
                  <a:schemeClr val="bg1">
                    <a:lumMod val="75000"/>
                    <a:lumOff val="25000"/>
                  </a:schemeClr>
                </a:solidFill>
                <a:latin typeface="Segoe UI Light" panose="020B0502040204020203" pitchFamily="34" charset="0"/>
                <a:cs typeface="Segoe UI Light" panose="020B0502040204020203" pitchFamily="34" charset="0"/>
              </a:rPr>
              <a:t>IPPBX PSTN CONNECTION</a:t>
            </a:r>
            <a:endParaRPr lang="en-US" sz="4000" dirty="0">
              <a:solidFill>
                <a:schemeClr val="bg1">
                  <a:lumMod val="75000"/>
                  <a:lumOff val="25000"/>
                </a:schemeClr>
              </a:solidFill>
            </a:endParaRPr>
          </a:p>
        </p:txBody>
      </p:sp>
      <p:sp>
        <p:nvSpPr>
          <p:cNvPr id="16" name="Content Placeholder 2"/>
          <p:cNvSpPr>
            <a:spLocks noGrp="1"/>
          </p:cNvSpPr>
          <p:nvPr>
            <p:ph idx="1"/>
          </p:nvPr>
        </p:nvSpPr>
        <p:spPr>
          <a:xfrm>
            <a:off x="609598" y="2077940"/>
            <a:ext cx="10642445" cy="708242"/>
          </a:xfrm>
        </p:spPr>
        <p:txBody>
          <a:bodyPr>
            <a:normAutofit/>
          </a:bodyPr>
          <a:lstStyle/>
          <a:p>
            <a:pPr algn="r" rtl="1"/>
            <a:r>
              <a:rPr lang="fa-IR" sz="3200" dirty="0" smtClean="0">
                <a:latin typeface="Segoe UI Light" panose="020B0502040204020203" pitchFamily="34" charset="0"/>
                <a:cs typeface="Segoe UI Light" panose="020B0502040204020203" pitchFamily="34" charset="0"/>
              </a:rPr>
              <a:t>ارتباط با شهری</a:t>
            </a:r>
            <a:endParaRPr lang="en-US" sz="3200" dirty="0" smtClean="0">
              <a:latin typeface="Segoe UI Light" panose="020B0502040204020203" pitchFamily="34" charset="0"/>
              <a:cs typeface="Segoe UI Light" panose="020B0502040204020203" pitchFamily="34" charset="0"/>
            </a:endParaRPr>
          </a:p>
          <a:p>
            <a:pPr algn="r" rtl="1"/>
            <a:endParaRPr lang="en-US" sz="44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auto">
          <a:xfrm>
            <a:off x="9781051" y="3292686"/>
            <a:ext cx="1470992" cy="1226424"/>
          </a:xfrm>
          <a:prstGeom prst="rect">
            <a:avLst/>
          </a:prstGeom>
          <a:solidFill>
            <a:schemeClr val="tx2">
              <a:lumMod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z="2400"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Telephony Card</a:t>
            </a:r>
            <a:endParaRPr lang="en-US" sz="24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Rectangle 10"/>
          <p:cNvSpPr/>
          <p:nvPr/>
        </p:nvSpPr>
        <p:spPr bwMode="auto">
          <a:xfrm>
            <a:off x="9781051" y="4634471"/>
            <a:ext cx="1470992" cy="1226424"/>
          </a:xfrm>
          <a:prstGeom prst="rect">
            <a:avLst/>
          </a:prstGeom>
          <a:solidFill>
            <a:schemeClr val="tx2">
              <a:lumMod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z="2400"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Gateway (FXO)</a:t>
            </a:r>
            <a:endParaRPr lang="en-US" sz="24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 name="Rectangle 11"/>
          <p:cNvSpPr/>
          <p:nvPr/>
        </p:nvSpPr>
        <p:spPr bwMode="auto">
          <a:xfrm>
            <a:off x="8157660" y="3292686"/>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smtClean="0"/>
              <a:t>قرارگیری در سرور</a:t>
            </a:r>
            <a:endParaRPr lang="en-US" dirty="0"/>
          </a:p>
        </p:txBody>
      </p:sp>
      <p:sp>
        <p:nvSpPr>
          <p:cNvPr id="13" name="Rectangle 12"/>
          <p:cNvSpPr/>
          <p:nvPr/>
        </p:nvSpPr>
        <p:spPr bwMode="auto">
          <a:xfrm>
            <a:off x="6534269" y="3292484"/>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smtClean="0"/>
              <a:t>راحتی نصب</a:t>
            </a:r>
            <a:endParaRPr lang="en-US" dirty="0"/>
          </a:p>
        </p:txBody>
      </p:sp>
      <p:sp>
        <p:nvSpPr>
          <p:cNvPr id="14" name="Rectangle 13"/>
          <p:cNvSpPr/>
          <p:nvPr/>
        </p:nvSpPr>
        <p:spPr bwMode="auto">
          <a:xfrm>
            <a:off x="4910878" y="3292484"/>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smtClean="0"/>
              <a:t>برای کیفیت بالا نیاز مند اکو کنسلر</a:t>
            </a:r>
            <a:endParaRPr lang="en-US" dirty="0"/>
          </a:p>
        </p:txBody>
      </p:sp>
      <p:sp>
        <p:nvSpPr>
          <p:cNvPr id="15" name="Rectangle 14"/>
          <p:cNvSpPr/>
          <p:nvPr/>
        </p:nvSpPr>
        <p:spPr bwMode="auto">
          <a:xfrm>
            <a:off x="3287487" y="3285975"/>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smtClean="0"/>
              <a:t>ارتباط با خطوط آنالوگ و دیجیتال</a:t>
            </a:r>
            <a:endParaRPr lang="en-US" dirty="0"/>
          </a:p>
        </p:txBody>
      </p:sp>
      <p:sp>
        <p:nvSpPr>
          <p:cNvPr id="20" name="Rectangle 19"/>
          <p:cNvSpPr/>
          <p:nvPr/>
        </p:nvSpPr>
        <p:spPr bwMode="auto">
          <a:xfrm>
            <a:off x="8157660" y="4634471"/>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smtClean="0"/>
              <a:t>ارتباط با سرور از طریق شبکه</a:t>
            </a:r>
            <a:endParaRPr lang="en-US" dirty="0"/>
          </a:p>
        </p:txBody>
      </p:sp>
      <p:sp>
        <p:nvSpPr>
          <p:cNvPr id="21" name="Rectangle 20"/>
          <p:cNvSpPr/>
          <p:nvPr/>
        </p:nvSpPr>
        <p:spPr bwMode="auto">
          <a:xfrm>
            <a:off x="6534269" y="4634269"/>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smtClean="0"/>
              <a:t>تنظیمات متفاوت برای هر گیت وی</a:t>
            </a:r>
            <a:endParaRPr lang="en-US" dirty="0"/>
          </a:p>
        </p:txBody>
      </p:sp>
      <p:sp>
        <p:nvSpPr>
          <p:cNvPr id="22" name="Rectangle 21"/>
          <p:cNvSpPr/>
          <p:nvPr/>
        </p:nvSpPr>
        <p:spPr bwMode="auto">
          <a:xfrm>
            <a:off x="4910878" y="4634269"/>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smtClean="0"/>
              <a:t>کیفیت بستگی به برند دارد</a:t>
            </a:r>
            <a:endParaRPr lang="en-US" dirty="0"/>
          </a:p>
        </p:txBody>
      </p:sp>
      <p:sp>
        <p:nvSpPr>
          <p:cNvPr id="23" name="Rectangle 22"/>
          <p:cNvSpPr/>
          <p:nvPr/>
        </p:nvSpPr>
        <p:spPr bwMode="auto">
          <a:xfrm>
            <a:off x="3287487" y="4627760"/>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smtClean="0"/>
              <a:t>ارتباط با خطوط آنالوگ و دیجیتال</a:t>
            </a:r>
            <a:endParaRPr lang="en-US" dirty="0"/>
          </a:p>
        </p:txBody>
      </p:sp>
      <p:sp>
        <p:nvSpPr>
          <p:cNvPr id="25" name="Rectangle 24"/>
          <p:cNvSpPr/>
          <p:nvPr/>
        </p:nvSpPr>
        <p:spPr bwMode="auto">
          <a:xfrm>
            <a:off x="1664096" y="4627760"/>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smtClean="0"/>
              <a:t>مناسب برای انتقال خط شهری</a:t>
            </a:r>
          </a:p>
        </p:txBody>
      </p:sp>
      <p:sp>
        <p:nvSpPr>
          <p:cNvPr id="3" name="Footer Placeholder 2"/>
          <p:cNvSpPr>
            <a:spLocks noGrp="1"/>
          </p:cNvSpPr>
          <p:nvPr>
            <p:ph type="ftr" sz="quarter" idx="11"/>
          </p:nvPr>
        </p:nvSpPr>
        <p:spPr/>
        <p:txBody>
          <a:bodyPr/>
          <a:lstStyle/>
          <a:p>
            <a:r>
              <a:rPr lang="fa-IR" smtClean="0"/>
              <a:t>ویپ ایران</a:t>
            </a:r>
            <a:endParaRPr lang="en-US"/>
          </a:p>
        </p:txBody>
      </p:sp>
    </p:spTree>
    <p:extLst>
      <p:ext uri="{BB962C8B-B14F-4D97-AF65-F5344CB8AC3E}">
        <p14:creationId xmlns:p14="http://schemas.microsoft.com/office/powerpoint/2010/main" val="4147023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376940"/>
            <a:ext cx="9784080" cy="829007"/>
          </a:xfrm>
        </p:spPr>
        <p:txBody>
          <a:bodyPr>
            <a:noAutofit/>
          </a:bodyPr>
          <a:lstStyle/>
          <a:p>
            <a:pPr algn="r" rtl="1"/>
            <a:r>
              <a:rPr lang="fa-IR" dirty="0" smtClean="0">
                <a:latin typeface="Segoe UI Light" panose="020B0502040204020203" pitchFamily="34" charset="0"/>
                <a:cs typeface="Segoe UI Light" panose="020B0502040204020203" pitchFamily="34" charset="0"/>
              </a:rPr>
              <a:t>گستردگی شبکه ویپ</a:t>
            </a:r>
            <a:endParaRPr lang="en-US" dirty="0">
              <a:solidFill>
                <a:schemeClr val="bg1">
                  <a:lumMod val="50000"/>
                  <a:lumOff val="50000"/>
                </a:schemeClr>
              </a:solidFill>
              <a:latin typeface="Segoe UI Light" panose="020B0502040204020203" pitchFamily="34" charset="0"/>
              <a:cs typeface="Segoe UI Light" panose="020B0502040204020203" pitchFamily="34" charset="0"/>
            </a:endParaRPr>
          </a:p>
        </p:txBody>
      </p:sp>
      <p:sp>
        <p:nvSpPr>
          <p:cNvPr id="4" name="TextBox 3"/>
          <p:cNvSpPr txBox="1"/>
          <p:nvPr/>
        </p:nvSpPr>
        <p:spPr>
          <a:xfrm>
            <a:off x="1202919" y="863550"/>
            <a:ext cx="3730830" cy="707886"/>
          </a:xfrm>
          <a:prstGeom prst="rect">
            <a:avLst/>
          </a:prstGeom>
          <a:noFill/>
        </p:spPr>
        <p:txBody>
          <a:bodyPr wrap="none" rtlCol="0">
            <a:spAutoFit/>
          </a:bodyPr>
          <a:lstStyle/>
          <a:p>
            <a:r>
              <a:rPr lang="en-US" sz="4000" dirty="0" smtClean="0">
                <a:solidFill>
                  <a:schemeClr val="bg1">
                    <a:lumMod val="75000"/>
                    <a:lumOff val="25000"/>
                  </a:schemeClr>
                </a:solidFill>
                <a:latin typeface="Segoe UI Light" panose="020B0502040204020203" pitchFamily="34" charset="0"/>
                <a:cs typeface="Segoe UI Light" panose="020B0502040204020203" pitchFamily="34" charset="0"/>
              </a:rPr>
              <a:t>VoIP Distribution</a:t>
            </a:r>
            <a:endParaRPr lang="en-US" sz="4000" dirty="0">
              <a:solidFill>
                <a:schemeClr val="bg1">
                  <a:lumMod val="75000"/>
                  <a:lumOff val="25000"/>
                </a:schemeClr>
              </a:solidFill>
            </a:endParaRPr>
          </a:p>
        </p:txBody>
      </p:sp>
      <p:sp>
        <p:nvSpPr>
          <p:cNvPr id="16" name="Content Placeholder 2"/>
          <p:cNvSpPr>
            <a:spLocks noGrp="1"/>
          </p:cNvSpPr>
          <p:nvPr>
            <p:ph idx="1"/>
          </p:nvPr>
        </p:nvSpPr>
        <p:spPr>
          <a:xfrm>
            <a:off x="609598" y="2077940"/>
            <a:ext cx="10642445" cy="708242"/>
          </a:xfrm>
        </p:spPr>
        <p:txBody>
          <a:bodyPr>
            <a:normAutofit/>
          </a:bodyPr>
          <a:lstStyle/>
          <a:p>
            <a:pPr algn="r" rtl="1"/>
            <a:r>
              <a:rPr lang="fa-IR" sz="3200" dirty="0" smtClean="0">
                <a:latin typeface="Segoe UI Light" panose="020B0502040204020203" pitchFamily="34" charset="0"/>
                <a:cs typeface="Segoe UI Light" panose="020B0502040204020203" pitchFamily="34" charset="0"/>
              </a:rPr>
              <a:t>ارتباط با شهری</a:t>
            </a:r>
            <a:endParaRPr lang="en-US" sz="3200" dirty="0" smtClean="0">
              <a:latin typeface="Segoe UI Light" panose="020B0502040204020203" pitchFamily="34" charset="0"/>
              <a:cs typeface="Segoe UI Light" panose="020B0502040204020203" pitchFamily="34" charset="0"/>
            </a:endParaRPr>
          </a:p>
          <a:p>
            <a:pPr algn="r" rtl="1"/>
            <a:endParaRPr lang="en-US" sz="44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auto">
          <a:xfrm>
            <a:off x="7676679" y="4673212"/>
            <a:ext cx="1470992" cy="1226424"/>
          </a:xfrm>
          <a:prstGeom prst="rect">
            <a:avLst/>
          </a:prstGeom>
          <a:solidFill>
            <a:schemeClr val="tx2">
              <a:lumMod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sz="2400"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تهران</a:t>
            </a:r>
            <a:endParaRPr lang="en-US" sz="24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Rectangle 10"/>
          <p:cNvSpPr/>
          <p:nvPr/>
        </p:nvSpPr>
        <p:spPr bwMode="auto">
          <a:xfrm>
            <a:off x="5564683" y="2349472"/>
            <a:ext cx="1470992" cy="1226424"/>
          </a:xfrm>
          <a:prstGeom prst="rect">
            <a:avLst/>
          </a:prstGeom>
          <a:solidFill>
            <a:schemeClr val="tx2">
              <a:lumMod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sz="2400"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اصفهان</a:t>
            </a:r>
            <a:endParaRPr lang="en-US" sz="24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7" name="Rectangle 16"/>
          <p:cNvSpPr/>
          <p:nvPr/>
        </p:nvSpPr>
        <p:spPr bwMode="auto">
          <a:xfrm>
            <a:off x="3540163" y="4673212"/>
            <a:ext cx="1470992" cy="1226424"/>
          </a:xfrm>
          <a:prstGeom prst="rect">
            <a:avLst/>
          </a:prstGeom>
          <a:solidFill>
            <a:schemeClr val="tx2">
              <a:lumMod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sz="2400"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کارخانه زنجان</a:t>
            </a:r>
            <a:endParaRPr lang="en-US" sz="24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Rectangle 18"/>
          <p:cNvSpPr/>
          <p:nvPr/>
        </p:nvSpPr>
        <p:spPr bwMode="auto">
          <a:xfrm>
            <a:off x="9147672" y="4673212"/>
            <a:ext cx="1839328"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smtClean="0">
                <a:latin typeface="Segoe UI Light" panose="020B0502040204020203" pitchFamily="34" charset="0"/>
                <a:cs typeface="Segoe UI Light" panose="020B0502040204020203" pitchFamily="34" charset="0"/>
              </a:rPr>
              <a:t>250 داخلی</a:t>
            </a:r>
          </a:p>
          <a:p>
            <a:pPr algn="ctr" defTabSz="914061" rtl="1" fontAlgn="base">
              <a:spcBef>
                <a:spcPct val="0"/>
              </a:spcBef>
              <a:spcAft>
                <a:spcPct val="0"/>
              </a:spcAft>
            </a:pPr>
            <a:r>
              <a:rPr lang="fa-IR" dirty="0" smtClean="0">
                <a:latin typeface="Segoe UI Light" panose="020B0502040204020203" pitchFamily="34" charset="0"/>
                <a:cs typeface="Segoe UI Light" panose="020B0502040204020203" pitchFamily="34" charset="0"/>
              </a:rPr>
              <a:t>2 خط </a:t>
            </a:r>
            <a:r>
              <a:rPr lang="en-US" dirty="0" smtClean="0">
                <a:latin typeface="Segoe UI Light" panose="020B0502040204020203" pitchFamily="34" charset="0"/>
                <a:cs typeface="Segoe UI Light" panose="020B0502040204020203" pitchFamily="34" charset="0"/>
              </a:rPr>
              <a:t>E1</a:t>
            </a:r>
          </a:p>
          <a:p>
            <a:pPr algn="ctr" defTabSz="914061" rtl="1" fontAlgn="base">
              <a:spcBef>
                <a:spcPct val="0"/>
              </a:spcBef>
              <a:spcAft>
                <a:spcPct val="0"/>
              </a:spcAft>
            </a:pPr>
            <a:r>
              <a:rPr lang="en-US" dirty="0" smtClean="0">
                <a:latin typeface="Segoe UI Light" panose="020B0502040204020203" pitchFamily="34" charset="0"/>
                <a:cs typeface="Segoe UI Light" panose="020B0502040204020203" pitchFamily="34" charset="0"/>
              </a:rPr>
              <a:t>16 </a:t>
            </a:r>
            <a:r>
              <a:rPr lang="fa-IR" dirty="0" smtClean="0">
                <a:latin typeface="Segoe UI Light" panose="020B0502040204020203" pitchFamily="34" charset="0"/>
                <a:cs typeface="Segoe UI Light" panose="020B0502040204020203" pitchFamily="34" charset="0"/>
              </a:rPr>
              <a:t>خط آنالوگ</a:t>
            </a:r>
          </a:p>
          <a:p>
            <a:pPr algn="ctr" defTabSz="914061" rtl="1" fontAlgn="base">
              <a:spcBef>
                <a:spcPct val="0"/>
              </a:spcBef>
              <a:spcAft>
                <a:spcPct val="0"/>
              </a:spcAft>
            </a:pPr>
            <a:r>
              <a:rPr lang="fa-IR" dirty="0" smtClean="0">
                <a:latin typeface="Segoe UI Light" panose="020B0502040204020203" pitchFamily="34" charset="0"/>
                <a:cs typeface="Segoe UI Light" panose="020B0502040204020203" pitchFamily="34" charset="0"/>
              </a:rPr>
              <a:t>یک سرور الستیکس</a:t>
            </a:r>
            <a:endParaRPr lang="en-US" dirty="0">
              <a:latin typeface="Segoe UI Light" panose="020B0502040204020203" pitchFamily="34" charset="0"/>
              <a:cs typeface="Segoe UI Light" panose="020B0502040204020203" pitchFamily="34" charset="0"/>
            </a:endParaRPr>
          </a:p>
        </p:txBody>
      </p:sp>
      <p:sp>
        <p:nvSpPr>
          <p:cNvPr id="24" name="Rectangle 23"/>
          <p:cNvSpPr/>
          <p:nvPr/>
        </p:nvSpPr>
        <p:spPr bwMode="auto">
          <a:xfrm>
            <a:off x="3726046" y="2349472"/>
            <a:ext cx="1839328"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a:latin typeface="Segoe UI Light" panose="020B0502040204020203" pitchFamily="34" charset="0"/>
                <a:cs typeface="Segoe UI Light" panose="020B0502040204020203" pitchFamily="34" charset="0"/>
              </a:rPr>
              <a:t>1</a:t>
            </a:r>
            <a:r>
              <a:rPr lang="fa-IR" dirty="0" smtClean="0">
                <a:latin typeface="Segoe UI Light" panose="020B0502040204020203" pitchFamily="34" charset="0"/>
                <a:cs typeface="Segoe UI Light" panose="020B0502040204020203" pitchFamily="34" charset="0"/>
              </a:rPr>
              <a:t>50 </a:t>
            </a:r>
            <a:r>
              <a:rPr lang="fa-IR" dirty="0">
                <a:latin typeface="Segoe UI Light" panose="020B0502040204020203" pitchFamily="34" charset="0"/>
                <a:cs typeface="Segoe UI Light" panose="020B0502040204020203" pitchFamily="34" charset="0"/>
              </a:rPr>
              <a:t>داخلی</a:t>
            </a:r>
          </a:p>
          <a:p>
            <a:pPr algn="ctr" defTabSz="914061" rtl="1" fontAlgn="base">
              <a:spcBef>
                <a:spcPct val="0"/>
              </a:spcBef>
              <a:spcAft>
                <a:spcPct val="0"/>
              </a:spcAft>
            </a:pPr>
            <a:r>
              <a:rPr lang="fa-IR" dirty="0" smtClean="0">
                <a:latin typeface="Segoe UI Light" panose="020B0502040204020203" pitchFamily="34" charset="0"/>
                <a:cs typeface="Segoe UI Light" panose="020B0502040204020203" pitchFamily="34" charset="0"/>
              </a:rPr>
              <a:t>24</a:t>
            </a:r>
            <a:r>
              <a:rPr lang="en-US" dirty="0" smtClean="0">
                <a:latin typeface="Segoe UI Light" panose="020B0502040204020203" pitchFamily="34" charset="0"/>
                <a:cs typeface="Segoe UI Light" panose="020B0502040204020203" pitchFamily="34" charset="0"/>
              </a:rPr>
              <a:t> </a:t>
            </a:r>
            <a:r>
              <a:rPr lang="fa-IR" dirty="0">
                <a:latin typeface="Segoe UI Light" panose="020B0502040204020203" pitchFamily="34" charset="0"/>
                <a:cs typeface="Segoe UI Light" panose="020B0502040204020203" pitchFamily="34" charset="0"/>
              </a:rPr>
              <a:t>خط آنالوگ</a:t>
            </a:r>
          </a:p>
          <a:p>
            <a:pPr algn="ctr" defTabSz="914061" rtl="1" fontAlgn="base">
              <a:spcBef>
                <a:spcPct val="0"/>
              </a:spcBef>
              <a:spcAft>
                <a:spcPct val="0"/>
              </a:spcAft>
            </a:pPr>
            <a:r>
              <a:rPr lang="fa-IR" dirty="0">
                <a:latin typeface="Segoe UI Light" panose="020B0502040204020203" pitchFamily="34" charset="0"/>
                <a:cs typeface="Segoe UI Light" panose="020B0502040204020203" pitchFamily="34" charset="0"/>
              </a:rPr>
              <a:t>یک </a:t>
            </a:r>
            <a:r>
              <a:rPr lang="fa-IR" dirty="0" smtClean="0">
                <a:latin typeface="Segoe UI Light" panose="020B0502040204020203" pitchFamily="34" charset="0"/>
                <a:cs typeface="Segoe UI Light" panose="020B0502040204020203" pitchFamily="34" charset="0"/>
              </a:rPr>
              <a:t>سرور الستیکس</a:t>
            </a:r>
            <a:endParaRPr lang="en-US" dirty="0">
              <a:latin typeface="Segoe UI Light" panose="020B0502040204020203" pitchFamily="34" charset="0"/>
              <a:cs typeface="Segoe UI Light" panose="020B0502040204020203" pitchFamily="34" charset="0"/>
            </a:endParaRPr>
          </a:p>
        </p:txBody>
      </p:sp>
      <p:sp>
        <p:nvSpPr>
          <p:cNvPr id="26" name="Rectangle 25"/>
          <p:cNvSpPr/>
          <p:nvPr/>
        </p:nvSpPr>
        <p:spPr bwMode="auto">
          <a:xfrm>
            <a:off x="137786" y="4673212"/>
            <a:ext cx="3402377"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rtl="1" fontAlgn="base">
              <a:spcBef>
                <a:spcPct val="0"/>
              </a:spcBef>
              <a:spcAft>
                <a:spcPct val="0"/>
              </a:spcAft>
            </a:pPr>
            <a:r>
              <a:rPr lang="fa-IR" dirty="0" smtClean="0">
                <a:latin typeface="Segoe UI Light" panose="020B0502040204020203" pitchFamily="34" charset="0"/>
                <a:cs typeface="Segoe UI Light" panose="020B0502040204020203" pitchFamily="34" charset="0"/>
              </a:rPr>
              <a:t>2 خط آنالوگ </a:t>
            </a:r>
            <a:r>
              <a:rPr lang="fa-IR" dirty="0" smtClean="0">
                <a:solidFill>
                  <a:schemeClr val="bg1">
                    <a:lumMod val="10000"/>
                    <a:lumOff val="90000"/>
                  </a:schemeClr>
                </a:solidFill>
                <a:latin typeface="Segoe UI Light" panose="020B0502040204020203" pitchFamily="34" charset="0"/>
                <a:cs typeface="Segoe UI Light" panose="020B0502040204020203" pitchFamily="34" charset="0"/>
              </a:rPr>
              <a:t>(متصل به گوشی آنالوگ)</a:t>
            </a:r>
            <a:endParaRPr lang="en-US" dirty="0" smtClean="0">
              <a:solidFill>
                <a:schemeClr val="bg1">
                  <a:lumMod val="10000"/>
                  <a:lumOff val="90000"/>
                </a:schemeClr>
              </a:solidFill>
              <a:latin typeface="Segoe UI Light" panose="020B0502040204020203" pitchFamily="34" charset="0"/>
              <a:cs typeface="Segoe UI Light" panose="020B0502040204020203" pitchFamily="34" charset="0"/>
            </a:endParaRPr>
          </a:p>
          <a:p>
            <a:pPr algn="ctr" defTabSz="914061" rtl="1" fontAlgn="base">
              <a:spcBef>
                <a:spcPct val="0"/>
              </a:spcBef>
              <a:spcAft>
                <a:spcPct val="0"/>
              </a:spcAft>
            </a:pPr>
            <a:r>
              <a:rPr lang="fa-IR" dirty="0" smtClean="0">
                <a:latin typeface="Segoe UI Light" panose="020B0502040204020203" pitchFamily="34" charset="0"/>
                <a:cs typeface="Segoe UI Light" panose="020B0502040204020203" pitchFamily="34" charset="0"/>
              </a:rPr>
              <a:t>یک گیت وی </a:t>
            </a:r>
            <a:r>
              <a:rPr lang="en-US" dirty="0" smtClean="0">
                <a:latin typeface="Segoe UI Light" panose="020B0502040204020203" pitchFamily="34" charset="0"/>
                <a:cs typeface="Segoe UI Light" panose="020B0502040204020203" pitchFamily="34" charset="0"/>
              </a:rPr>
              <a:t>FXS</a:t>
            </a:r>
            <a:r>
              <a:rPr lang="fa-IR" dirty="0" smtClean="0">
                <a:latin typeface="Segoe UI Light" panose="020B0502040204020203" pitchFamily="34" charset="0"/>
                <a:cs typeface="Segoe UI Light" panose="020B0502040204020203" pitchFamily="34" charset="0"/>
              </a:rPr>
              <a:t> 4 پورت</a:t>
            </a:r>
            <a:r>
              <a:rPr lang="fa-IR" dirty="0" smtClean="0">
                <a:solidFill>
                  <a:schemeClr val="bg1">
                    <a:lumMod val="10000"/>
                    <a:lumOff val="90000"/>
                  </a:schemeClr>
                </a:solidFill>
                <a:latin typeface="Segoe UI Light" panose="020B0502040204020203" pitchFamily="34" charset="0"/>
                <a:cs typeface="Segoe UI Light" panose="020B0502040204020203" pitchFamily="34" charset="0"/>
              </a:rPr>
              <a:t> (2 پورت روی تهران و 2 پورت روی اصفاه رجیستر شده است.)</a:t>
            </a:r>
            <a:endParaRPr lang="en-US" dirty="0">
              <a:solidFill>
                <a:schemeClr val="bg1">
                  <a:lumMod val="10000"/>
                  <a:lumOff val="90000"/>
                </a:schemeClr>
              </a:solidFill>
              <a:latin typeface="Segoe UI Light" panose="020B0502040204020203" pitchFamily="34" charset="0"/>
              <a:cs typeface="Segoe UI Light" panose="020B0502040204020203" pitchFamily="34" charset="0"/>
            </a:endParaRPr>
          </a:p>
        </p:txBody>
      </p:sp>
      <p:cxnSp>
        <p:nvCxnSpPr>
          <p:cNvPr id="7" name="Elbow Connector 6"/>
          <p:cNvCxnSpPr>
            <a:stCxn id="11" idx="3"/>
            <a:endCxn id="10" idx="0"/>
          </p:cNvCxnSpPr>
          <p:nvPr/>
        </p:nvCxnSpPr>
        <p:spPr>
          <a:xfrm>
            <a:off x="7035675" y="2962684"/>
            <a:ext cx="1376500" cy="1710528"/>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11" idx="2"/>
            <a:endCxn id="17" idx="0"/>
          </p:cNvCxnSpPr>
          <p:nvPr/>
        </p:nvCxnSpPr>
        <p:spPr>
          <a:xfrm rot="5400000">
            <a:off x="4739261" y="3112294"/>
            <a:ext cx="1097316" cy="2024520"/>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7" idx="3"/>
            <a:endCxn id="10" idx="1"/>
          </p:cNvCxnSpPr>
          <p:nvPr/>
        </p:nvCxnSpPr>
        <p:spPr>
          <a:xfrm>
            <a:off x="5011155" y="5286424"/>
            <a:ext cx="2665524" cy="12700"/>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4081" y="3237728"/>
            <a:ext cx="1467962" cy="1502391"/>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2791" y="2349473"/>
            <a:ext cx="1700530" cy="1308702"/>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541811" y="5918587"/>
            <a:ext cx="2469344" cy="773157"/>
          </a:xfrm>
          <a:prstGeom prst="rect">
            <a:avLst/>
          </a:prstGeom>
        </p:spPr>
      </p:pic>
      <p:sp>
        <p:nvSpPr>
          <p:cNvPr id="35" name="TextBox 34"/>
          <p:cNvSpPr txBox="1"/>
          <p:nvPr/>
        </p:nvSpPr>
        <p:spPr>
          <a:xfrm>
            <a:off x="7666410" y="3206564"/>
            <a:ext cx="1568058" cy="369332"/>
          </a:xfrm>
          <a:prstGeom prst="rect">
            <a:avLst/>
          </a:prstGeom>
          <a:noFill/>
        </p:spPr>
        <p:txBody>
          <a:bodyPr wrap="none" rtlCol="0">
            <a:spAutoFit/>
          </a:bodyPr>
          <a:lstStyle/>
          <a:p>
            <a:r>
              <a:rPr lang="en-US" dirty="0" smtClean="0"/>
              <a:t>Internet (VPN)</a:t>
            </a:r>
            <a:endParaRPr lang="en-US" dirty="0"/>
          </a:p>
        </p:txBody>
      </p:sp>
      <p:sp>
        <p:nvSpPr>
          <p:cNvPr id="36" name="TextBox 35"/>
          <p:cNvSpPr txBox="1"/>
          <p:nvPr/>
        </p:nvSpPr>
        <p:spPr>
          <a:xfrm>
            <a:off x="5824810" y="5299124"/>
            <a:ext cx="952505" cy="369332"/>
          </a:xfrm>
          <a:prstGeom prst="rect">
            <a:avLst/>
          </a:prstGeom>
          <a:noFill/>
        </p:spPr>
        <p:txBody>
          <a:bodyPr wrap="none" rtlCol="0">
            <a:spAutoFit/>
          </a:bodyPr>
          <a:lstStyle/>
          <a:p>
            <a:r>
              <a:rPr lang="en-US" dirty="0" smtClean="0"/>
              <a:t>Internet</a:t>
            </a:r>
            <a:endParaRPr lang="en-US" dirty="0"/>
          </a:p>
        </p:txBody>
      </p:sp>
      <p:sp>
        <p:nvSpPr>
          <p:cNvPr id="37" name="TextBox 36"/>
          <p:cNvSpPr txBox="1"/>
          <p:nvPr/>
        </p:nvSpPr>
        <p:spPr>
          <a:xfrm>
            <a:off x="4595040" y="3755222"/>
            <a:ext cx="952505" cy="369332"/>
          </a:xfrm>
          <a:prstGeom prst="rect">
            <a:avLst/>
          </a:prstGeom>
          <a:noFill/>
        </p:spPr>
        <p:txBody>
          <a:bodyPr wrap="none" rtlCol="0">
            <a:spAutoFit/>
          </a:bodyPr>
          <a:lstStyle/>
          <a:p>
            <a:r>
              <a:rPr lang="en-US" dirty="0" smtClean="0"/>
              <a:t>Internet</a:t>
            </a:r>
            <a:endParaRPr lang="en-US" dirty="0"/>
          </a:p>
        </p:txBody>
      </p:sp>
      <p:sp>
        <p:nvSpPr>
          <p:cNvPr id="3" name="Footer Placeholder 2"/>
          <p:cNvSpPr>
            <a:spLocks noGrp="1"/>
          </p:cNvSpPr>
          <p:nvPr>
            <p:ph type="ftr" sz="quarter" idx="11"/>
          </p:nvPr>
        </p:nvSpPr>
        <p:spPr/>
        <p:txBody>
          <a:bodyPr/>
          <a:lstStyle/>
          <a:p>
            <a:r>
              <a:rPr lang="fa-IR" smtClean="0"/>
              <a:t>ویپ ایران</a:t>
            </a:r>
            <a:endParaRPr lang="en-US"/>
          </a:p>
        </p:txBody>
      </p:sp>
    </p:spTree>
    <p:extLst>
      <p:ext uri="{BB962C8B-B14F-4D97-AF65-F5344CB8AC3E}">
        <p14:creationId xmlns:p14="http://schemas.microsoft.com/office/powerpoint/2010/main" val="3511245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376940"/>
            <a:ext cx="9784080" cy="829007"/>
          </a:xfrm>
        </p:spPr>
        <p:txBody>
          <a:bodyPr>
            <a:noAutofit/>
          </a:bodyPr>
          <a:lstStyle/>
          <a:p>
            <a:pPr algn="r" rtl="1"/>
            <a:r>
              <a:rPr lang="fa-IR" dirty="0" smtClean="0">
                <a:latin typeface="Segoe UI Light" panose="020B0502040204020203" pitchFamily="34" charset="0"/>
                <a:cs typeface="Segoe UI Light" panose="020B0502040204020203" pitchFamily="34" charset="0"/>
              </a:rPr>
              <a:t>پروتکل های ویپ</a:t>
            </a:r>
            <a:endParaRPr lang="en-US" dirty="0">
              <a:solidFill>
                <a:schemeClr val="bg1">
                  <a:lumMod val="50000"/>
                  <a:lumOff val="50000"/>
                </a:schemeClr>
              </a:solidFill>
              <a:latin typeface="Segoe UI Light" panose="020B0502040204020203" pitchFamily="34" charset="0"/>
              <a:cs typeface="Segoe UI Light" panose="020B0502040204020203" pitchFamily="34" charset="0"/>
            </a:endParaRPr>
          </a:p>
        </p:txBody>
      </p:sp>
      <p:sp>
        <p:nvSpPr>
          <p:cNvPr id="4" name="TextBox 3"/>
          <p:cNvSpPr txBox="1"/>
          <p:nvPr/>
        </p:nvSpPr>
        <p:spPr>
          <a:xfrm>
            <a:off x="1202919" y="863550"/>
            <a:ext cx="3258905" cy="707886"/>
          </a:xfrm>
          <a:prstGeom prst="rect">
            <a:avLst/>
          </a:prstGeom>
          <a:noFill/>
        </p:spPr>
        <p:txBody>
          <a:bodyPr wrap="none" rtlCol="0">
            <a:spAutoFit/>
          </a:bodyPr>
          <a:lstStyle/>
          <a:p>
            <a:r>
              <a:rPr lang="en-US" sz="4000" dirty="0" smtClean="0">
                <a:solidFill>
                  <a:schemeClr val="bg1">
                    <a:lumMod val="75000"/>
                    <a:lumOff val="25000"/>
                  </a:schemeClr>
                </a:solidFill>
                <a:latin typeface="Segoe UI Light" panose="020B0502040204020203" pitchFamily="34" charset="0"/>
                <a:cs typeface="Segoe UI Light" panose="020B0502040204020203" pitchFamily="34" charset="0"/>
              </a:rPr>
              <a:t>VoIP Protocols</a:t>
            </a:r>
            <a:endParaRPr lang="en-US" sz="4000" dirty="0">
              <a:solidFill>
                <a:schemeClr val="bg1">
                  <a:lumMod val="75000"/>
                  <a:lumOff val="25000"/>
                </a:schemeClr>
              </a:solidFill>
            </a:endParaRPr>
          </a:p>
        </p:txBody>
      </p:sp>
      <p:sp>
        <p:nvSpPr>
          <p:cNvPr id="9" name="Rectangle 8"/>
          <p:cNvSpPr/>
          <p:nvPr/>
        </p:nvSpPr>
        <p:spPr bwMode="auto">
          <a:xfrm>
            <a:off x="8874815" y="3151671"/>
            <a:ext cx="2566454" cy="1653208"/>
          </a:xfrm>
          <a:prstGeom prst="rect">
            <a:avLst/>
          </a:prstGeom>
          <a:solidFill>
            <a:schemeClr val="tx2">
              <a:lumMod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z="4400"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SIP </a:t>
            </a:r>
            <a:r>
              <a:rPr lang="en-US" sz="24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rPr>
              <a:t>Session</a:t>
            </a:r>
            <a:r>
              <a:rPr lang="en-US" sz="2400" dirty="0"/>
              <a:t> </a:t>
            </a:r>
            <a:r>
              <a:rPr lang="en-US" sz="24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rPr>
              <a:t>Initiation Protocol</a:t>
            </a:r>
          </a:p>
        </p:txBody>
      </p:sp>
      <p:sp>
        <p:nvSpPr>
          <p:cNvPr id="16" name="Content Placeholder 2"/>
          <p:cNvSpPr>
            <a:spLocks noGrp="1"/>
          </p:cNvSpPr>
          <p:nvPr>
            <p:ph idx="1"/>
          </p:nvPr>
        </p:nvSpPr>
        <p:spPr>
          <a:xfrm>
            <a:off x="609598" y="2077940"/>
            <a:ext cx="10642445" cy="708242"/>
          </a:xfrm>
        </p:spPr>
        <p:txBody>
          <a:bodyPr>
            <a:normAutofit/>
          </a:bodyPr>
          <a:lstStyle/>
          <a:p>
            <a:pPr algn="r" rtl="1"/>
            <a:r>
              <a:rPr lang="fa-IR" sz="3200" dirty="0" smtClean="0">
                <a:latin typeface="Segoe UI Light" panose="020B0502040204020203" pitchFamily="34" charset="0"/>
                <a:cs typeface="Segoe UI Light" panose="020B0502040204020203" pitchFamily="34" charset="0"/>
              </a:rPr>
              <a:t>پروتکل، راه و روش و قوانین برقراری ارتباط بین 2 جزء</a:t>
            </a:r>
            <a:endParaRPr lang="en-US" sz="3200" dirty="0" smtClean="0">
              <a:latin typeface="Segoe UI Light" panose="020B0502040204020203" pitchFamily="34" charset="0"/>
              <a:cs typeface="Segoe UI Light" panose="020B0502040204020203" pitchFamily="34" charset="0"/>
            </a:endParaRPr>
          </a:p>
          <a:p>
            <a:pPr algn="r" rtl="1"/>
            <a:endParaRPr lang="en-US" sz="44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7" name="Rectangle 16"/>
          <p:cNvSpPr/>
          <p:nvPr/>
        </p:nvSpPr>
        <p:spPr bwMode="auto">
          <a:xfrm>
            <a:off x="6356901" y="4818131"/>
            <a:ext cx="2517914" cy="16532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z="4400" spc="-100" dirty="0" smtClean="0">
                <a:solidFill>
                  <a:schemeClr val="bg1">
                    <a:lumMod val="75000"/>
                    <a:lumOff val="25000"/>
                  </a:schemeClr>
                </a:solidFill>
                <a:latin typeface="Segoe UI" pitchFamily="34" charset="0"/>
                <a:ea typeface="Segoe UI" pitchFamily="34" charset="0"/>
                <a:cs typeface="Segoe UI" pitchFamily="34" charset="0"/>
              </a:rPr>
              <a:t>IAX2 </a:t>
            </a:r>
            <a:r>
              <a:rPr lang="en-US" sz="2400" spc="-100" dirty="0">
                <a:solidFill>
                  <a:schemeClr val="bg1">
                    <a:lumMod val="75000"/>
                    <a:lumOff val="25000"/>
                  </a:schemeClr>
                </a:solidFill>
                <a:latin typeface="Segoe UI" pitchFamily="34" charset="0"/>
                <a:ea typeface="Segoe UI" pitchFamily="34" charset="0"/>
                <a:cs typeface="Segoe UI" pitchFamily="34" charset="0"/>
              </a:rPr>
              <a:t>Inter-Asterisk </a:t>
            </a:r>
            <a:r>
              <a:rPr lang="en-US" sz="2400" spc="-100" dirty="0" smtClean="0">
                <a:solidFill>
                  <a:schemeClr val="bg1">
                    <a:lumMod val="75000"/>
                    <a:lumOff val="25000"/>
                  </a:schemeClr>
                </a:solidFill>
                <a:latin typeface="Segoe UI" pitchFamily="34" charset="0"/>
                <a:ea typeface="Segoe UI" pitchFamily="34" charset="0"/>
                <a:cs typeface="Segoe UI" pitchFamily="34" charset="0"/>
              </a:rPr>
              <a:t>exchange</a:t>
            </a:r>
            <a:endParaRPr lang="en-US" sz="2400" spc="-100" dirty="0">
              <a:solidFill>
                <a:schemeClr val="bg1">
                  <a:lumMod val="75000"/>
                  <a:lumOff val="25000"/>
                </a:schemeClr>
              </a:solidFill>
              <a:latin typeface="Segoe UI" pitchFamily="34" charset="0"/>
              <a:ea typeface="Segoe UI" pitchFamily="34" charset="0"/>
              <a:cs typeface="Segoe UI" pitchFamily="34" charset="0"/>
            </a:endParaRPr>
          </a:p>
        </p:txBody>
      </p:sp>
      <p:sp>
        <p:nvSpPr>
          <p:cNvPr id="18" name="Rectangle 17"/>
          <p:cNvSpPr/>
          <p:nvPr/>
        </p:nvSpPr>
        <p:spPr bwMode="auto">
          <a:xfrm>
            <a:off x="3838987" y="3151671"/>
            <a:ext cx="2517914" cy="1653208"/>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z="4400" spc="-100" dirty="0" smtClean="0">
                <a:solidFill>
                  <a:schemeClr val="tx1"/>
                </a:solidFill>
                <a:latin typeface="Segoe UI" pitchFamily="34" charset="0"/>
                <a:ea typeface="Segoe UI" pitchFamily="34" charset="0"/>
                <a:cs typeface="Segoe UI" pitchFamily="34" charset="0"/>
              </a:rPr>
              <a:t>SKINNY</a:t>
            </a:r>
          </a:p>
          <a:p>
            <a:pPr algn="ctr" defTabSz="914061" fontAlgn="base">
              <a:spcBef>
                <a:spcPct val="0"/>
              </a:spcBef>
              <a:spcAft>
                <a:spcPct val="0"/>
              </a:spcAft>
            </a:pPr>
            <a:r>
              <a:rPr lang="en-US" sz="4400" spc="-100" dirty="0" smtClean="0">
                <a:solidFill>
                  <a:schemeClr val="tx1"/>
                </a:solidFill>
                <a:latin typeface="Segoe UI" pitchFamily="34" charset="0"/>
                <a:ea typeface="Segoe UI" pitchFamily="34" charset="0"/>
                <a:cs typeface="Segoe UI" pitchFamily="34" charset="0"/>
              </a:rPr>
              <a:t>(SCCP)</a:t>
            </a:r>
            <a:endParaRPr lang="en-US" sz="4400" spc="-100" dirty="0">
              <a:solidFill>
                <a:schemeClr val="tx1"/>
              </a:solidFill>
              <a:latin typeface="Segoe UI" pitchFamily="34" charset="0"/>
              <a:ea typeface="Segoe UI" pitchFamily="34" charset="0"/>
              <a:cs typeface="Segoe UI" pitchFamily="34" charset="0"/>
            </a:endParaRPr>
          </a:p>
        </p:txBody>
      </p:sp>
      <p:sp>
        <p:nvSpPr>
          <p:cNvPr id="19" name="Rectangle 18"/>
          <p:cNvSpPr/>
          <p:nvPr/>
        </p:nvSpPr>
        <p:spPr bwMode="auto">
          <a:xfrm>
            <a:off x="1321073" y="4835746"/>
            <a:ext cx="2517914" cy="1653208"/>
          </a:xfrm>
          <a:prstGeom prst="rect">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z="4400" spc="-100" dirty="0" smtClean="0">
                <a:solidFill>
                  <a:schemeClr val="bg1">
                    <a:lumMod val="10000"/>
                    <a:lumOff val="90000"/>
                  </a:schemeClr>
                </a:solidFill>
                <a:latin typeface="Segoe UI" pitchFamily="34" charset="0"/>
                <a:ea typeface="Segoe UI" pitchFamily="34" charset="0"/>
                <a:cs typeface="Segoe UI" pitchFamily="34" charset="0"/>
              </a:rPr>
              <a:t>RTP</a:t>
            </a:r>
            <a:endParaRPr lang="en-US" sz="4400" spc="-100" dirty="0">
              <a:solidFill>
                <a:schemeClr val="bg1">
                  <a:lumMod val="10000"/>
                  <a:lumOff val="90000"/>
                </a:schemeClr>
              </a:solidFill>
              <a:latin typeface="Segoe UI" pitchFamily="34" charset="0"/>
              <a:ea typeface="Segoe UI" pitchFamily="34" charset="0"/>
              <a:cs typeface="Segoe UI" pitchFamily="34" charset="0"/>
            </a:endParaRPr>
          </a:p>
          <a:p>
            <a:pPr algn="ctr" defTabSz="914061" fontAlgn="base">
              <a:spcBef>
                <a:spcPct val="0"/>
              </a:spcBef>
              <a:spcAft>
                <a:spcPct val="0"/>
              </a:spcAft>
            </a:pPr>
            <a:r>
              <a:rPr lang="en-US" sz="2400" spc="-100" dirty="0" smtClean="0">
                <a:solidFill>
                  <a:schemeClr val="bg1">
                    <a:lumMod val="10000"/>
                    <a:lumOff val="90000"/>
                  </a:schemeClr>
                </a:solidFill>
                <a:latin typeface="Segoe UI" pitchFamily="34" charset="0"/>
                <a:ea typeface="Segoe UI" pitchFamily="34" charset="0"/>
                <a:cs typeface="Segoe UI" pitchFamily="34" charset="0"/>
              </a:rPr>
              <a:t>Real-time </a:t>
            </a:r>
            <a:r>
              <a:rPr lang="en-US" sz="2400" spc="-100" dirty="0">
                <a:solidFill>
                  <a:schemeClr val="bg1">
                    <a:lumMod val="10000"/>
                    <a:lumOff val="90000"/>
                  </a:schemeClr>
                </a:solidFill>
                <a:latin typeface="Segoe UI" pitchFamily="34" charset="0"/>
                <a:ea typeface="Segoe UI" pitchFamily="34" charset="0"/>
                <a:cs typeface="Segoe UI" pitchFamily="34" charset="0"/>
              </a:rPr>
              <a:t>Transport Protocol</a:t>
            </a:r>
          </a:p>
        </p:txBody>
      </p:sp>
      <p:sp>
        <p:nvSpPr>
          <p:cNvPr id="3" name="Footer Placeholder 2"/>
          <p:cNvSpPr>
            <a:spLocks noGrp="1"/>
          </p:cNvSpPr>
          <p:nvPr>
            <p:ph type="ftr" sz="quarter" idx="11"/>
          </p:nvPr>
        </p:nvSpPr>
        <p:spPr/>
        <p:txBody>
          <a:bodyPr/>
          <a:lstStyle/>
          <a:p>
            <a:r>
              <a:rPr lang="fa-IR" smtClean="0"/>
              <a:t>ویپ ایران</a:t>
            </a:r>
            <a:endParaRPr lang="en-US"/>
          </a:p>
        </p:txBody>
      </p:sp>
    </p:spTree>
    <p:extLst>
      <p:ext uri="{BB962C8B-B14F-4D97-AF65-F5344CB8AC3E}">
        <p14:creationId xmlns:p14="http://schemas.microsoft.com/office/powerpoint/2010/main" val="1889134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376940"/>
            <a:ext cx="9784080" cy="829007"/>
          </a:xfrm>
        </p:spPr>
        <p:txBody>
          <a:bodyPr>
            <a:noAutofit/>
          </a:bodyPr>
          <a:lstStyle/>
          <a:p>
            <a:pPr algn="r" rtl="1"/>
            <a:r>
              <a:rPr lang="fa-IR" sz="4800" dirty="0" smtClean="0">
                <a:latin typeface="Segoe UI Light" panose="020B0502040204020203" pitchFamily="34" charset="0"/>
                <a:cs typeface="Segoe UI Light" panose="020B0502040204020203" pitchFamily="34" charset="0"/>
              </a:rPr>
              <a:t>پروتکل های ویپ</a:t>
            </a:r>
            <a:endParaRPr lang="en-US" sz="4800" dirty="0">
              <a:solidFill>
                <a:schemeClr val="bg1">
                  <a:lumMod val="50000"/>
                  <a:lumOff val="50000"/>
                </a:schemeClr>
              </a:solidFill>
              <a:latin typeface="Segoe UI Light" panose="020B0502040204020203" pitchFamily="34" charset="0"/>
              <a:cs typeface="Segoe UI Light" panose="020B0502040204020203" pitchFamily="34" charset="0"/>
            </a:endParaRPr>
          </a:p>
        </p:txBody>
      </p:sp>
      <p:sp>
        <p:nvSpPr>
          <p:cNvPr id="4" name="TextBox 3"/>
          <p:cNvSpPr txBox="1"/>
          <p:nvPr/>
        </p:nvSpPr>
        <p:spPr>
          <a:xfrm>
            <a:off x="1202919" y="863550"/>
            <a:ext cx="3258905" cy="707886"/>
          </a:xfrm>
          <a:prstGeom prst="rect">
            <a:avLst/>
          </a:prstGeom>
          <a:noFill/>
        </p:spPr>
        <p:txBody>
          <a:bodyPr wrap="none" rtlCol="0">
            <a:spAutoFit/>
          </a:bodyPr>
          <a:lstStyle/>
          <a:p>
            <a:r>
              <a:rPr lang="en-US" sz="4000" dirty="0" smtClean="0">
                <a:solidFill>
                  <a:schemeClr val="bg1">
                    <a:lumMod val="75000"/>
                    <a:lumOff val="25000"/>
                  </a:schemeClr>
                </a:solidFill>
                <a:latin typeface="Segoe UI Light" panose="020B0502040204020203" pitchFamily="34" charset="0"/>
                <a:cs typeface="Segoe UI Light" panose="020B0502040204020203" pitchFamily="34" charset="0"/>
              </a:rPr>
              <a:t>VoIP Protocols</a:t>
            </a:r>
            <a:endParaRPr lang="en-US" sz="4000" dirty="0">
              <a:solidFill>
                <a:schemeClr val="bg1">
                  <a:lumMod val="75000"/>
                  <a:lumOff val="25000"/>
                </a:schemeClr>
              </a:solidFill>
            </a:endParaRPr>
          </a:p>
        </p:txBody>
      </p:sp>
      <p:sp>
        <p:nvSpPr>
          <p:cNvPr id="7" name="Rectangle 6"/>
          <p:cNvSpPr/>
          <p:nvPr/>
        </p:nvSpPr>
        <p:spPr bwMode="auto">
          <a:xfrm>
            <a:off x="2832371" y="2030899"/>
            <a:ext cx="2517914" cy="16532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z="4400" spc="-100" dirty="0" smtClean="0">
                <a:solidFill>
                  <a:schemeClr val="bg1">
                    <a:lumMod val="75000"/>
                    <a:lumOff val="25000"/>
                  </a:schemeClr>
                </a:solidFill>
                <a:latin typeface="Segoe UI" pitchFamily="34" charset="0"/>
                <a:ea typeface="Segoe UI" pitchFamily="34" charset="0"/>
                <a:cs typeface="Segoe UI" pitchFamily="34" charset="0"/>
              </a:rPr>
              <a:t>IAX2 Protocol</a:t>
            </a:r>
            <a:endParaRPr lang="en-US" sz="4400" spc="-100" dirty="0">
              <a:solidFill>
                <a:schemeClr val="bg1">
                  <a:lumMod val="75000"/>
                  <a:lumOff val="25000"/>
                </a:schemeClr>
              </a:solidFill>
              <a:latin typeface="Segoe UI" pitchFamily="34" charset="0"/>
              <a:ea typeface="Segoe UI" pitchFamily="34" charset="0"/>
              <a:cs typeface="Segoe UI" pitchFamily="34" charset="0"/>
            </a:endParaRPr>
          </a:p>
        </p:txBody>
      </p:sp>
      <p:sp>
        <p:nvSpPr>
          <p:cNvPr id="8" name="Rectangle 7"/>
          <p:cNvSpPr/>
          <p:nvPr/>
        </p:nvSpPr>
        <p:spPr>
          <a:xfrm>
            <a:off x="6324032" y="3839709"/>
            <a:ext cx="4300208" cy="341630"/>
          </a:xfrm>
          <a:prstGeom prst="rect">
            <a:avLst/>
          </a:prstGeom>
        </p:spPr>
        <p:txBody>
          <a:bodyPr wrap="none" lIns="91436" tIns="45719" rIns="91436" bIns="45719">
            <a:spAutoFit/>
          </a:bodyPr>
          <a:lstStyle/>
          <a:p>
            <a:pPr algn="r" rtl="1">
              <a:lnSpc>
                <a:spcPct val="90000"/>
              </a:lnSpc>
              <a:spcBef>
                <a:spcPct val="20000"/>
              </a:spcBef>
              <a:buSzPct val="90000"/>
            </a:pPr>
            <a:r>
              <a:rPr lang="en-US" spc="-51" dirty="0" smtClean="0">
                <a:ea typeface="Segoe UI" pitchFamily="34" charset="0"/>
                <a:cs typeface="Segoe UI" pitchFamily="34" charset="0"/>
              </a:rPr>
              <a:t>SIP</a:t>
            </a:r>
            <a:r>
              <a:rPr lang="fa-IR" spc="-51" dirty="0" smtClean="0">
                <a:ea typeface="Segoe UI" pitchFamily="34" charset="0"/>
                <a:cs typeface="Segoe UI" pitchFamily="34" charset="0"/>
              </a:rPr>
              <a:t> یک پروتکل استاندارد است(</a:t>
            </a:r>
            <a:r>
              <a:rPr lang="en-US" dirty="0"/>
              <a:t>IETF RFC 2543</a:t>
            </a:r>
            <a:r>
              <a:rPr lang="fa-IR" spc="-51" dirty="0" smtClean="0">
                <a:ea typeface="Segoe UI" pitchFamily="34" charset="0"/>
                <a:cs typeface="Segoe UI" pitchFamily="34" charset="0"/>
              </a:rPr>
              <a:t>)</a:t>
            </a:r>
            <a:r>
              <a:rPr lang="en-US" spc="-51" dirty="0" smtClean="0">
                <a:ea typeface="Segoe UI" pitchFamily="34" charset="0"/>
                <a:cs typeface="Segoe UI" pitchFamily="34" charset="0"/>
              </a:rPr>
              <a:t>.</a:t>
            </a:r>
            <a:endParaRPr lang="fa-IR" spc="-51" dirty="0" smtClean="0">
              <a:ea typeface="Segoe UI" pitchFamily="34" charset="0"/>
              <a:cs typeface="Segoe UI" pitchFamily="34" charset="0"/>
            </a:endParaRPr>
          </a:p>
        </p:txBody>
      </p:sp>
      <p:sp>
        <p:nvSpPr>
          <p:cNvPr id="9" name="Rectangle 8"/>
          <p:cNvSpPr/>
          <p:nvPr/>
        </p:nvSpPr>
        <p:spPr bwMode="auto">
          <a:xfrm>
            <a:off x="8036141" y="2030899"/>
            <a:ext cx="2566454" cy="1653208"/>
          </a:xfrm>
          <a:prstGeom prst="rect">
            <a:avLst/>
          </a:prstGeom>
          <a:solidFill>
            <a:schemeClr val="tx2">
              <a:lumMod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z="4400"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SIP Protocol</a:t>
            </a:r>
            <a:endParaRPr lang="en-US" sz="44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Rectangle 9"/>
          <p:cNvSpPr/>
          <p:nvPr/>
        </p:nvSpPr>
        <p:spPr>
          <a:xfrm>
            <a:off x="6202205" y="5610088"/>
            <a:ext cx="4422035" cy="341630"/>
          </a:xfrm>
          <a:prstGeom prst="rect">
            <a:avLst/>
          </a:prstGeom>
        </p:spPr>
        <p:txBody>
          <a:bodyPr wrap="none" lIns="91436" tIns="45719" rIns="91436" bIns="45719">
            <a:spAutoFit/>
          </a:bodyPr>
          <a:lstStyle/>
          <a:p>
            <a:pPr algn="r" rtl="1">
              <a:lnSpc>
                <a:spcPct val="90000"/>
              </a:lnSpc>
              <a:spcBef>
                <a:spcPct val="20000"/>
              </a:spcBef>
              <a:buSzPct val="90000"/>
            </a:pPr>
            <a:r>
              <a:rPr lang="fa-IR" spc="-51" dirty="0" smtClean="0">
                <a:ea typeface="Segoe UI" pitchFamily="34" charset="0"/>
                <a:cs typeface="Segoe UI" pitchFamily="34" charset="0"/>
              </a:rPr>
              <a:t>پیام های </a:t>
            </a:r>
            <a:r>
              <a:rPr lang="en-US" spc="-51" dirty="0" smtClean="0">
                <a:ea typeface="Segoe UI" pitchFamily="34" charset="0"/>
                <a:cs typeface="Segoe UI" pitchFamily="34" charset="0"/>
              </a:rPr>
              <a:t>SIP</a:t>
            </a:r>
            <a:r>
              <a:rPr lang="fa-IR" spc="-51" dirty="0" smtClean="0">
                <a:ea typeface="Segoe UI" pitchFamily="34" charset="0"/>
                <a:cs typeface="Segoe UI" pitchFamily="34" charset="0"/>
              </a:rPr>
              <a:t>  آشکار است و با </a:t>
            </a:r>
            <a:r>
              <a:rPr lang="en-US" spc="-51" dirty="0" smtClean="0">
                <a:ea typeface="Segoe UI" pitchFamily="34" charset="0"/>
                <a:cs typeface="Segoe UI" pitchFamily="34" charset="0"/>
              </a:rPr>
              <a:t>TLS </a:t>
            </a:r>
            <a:r>
              <a:rPr lang="fa-IR" spc="-51" dirty="0">
                <a:ea typeface="Segoe UI" pitchFamily="34" charset="0"/>
                <a:cs typeface="Segoe UI" pitchFamily="34" charset="0"/>
              </a:rPr>
              <a:t> </a:t>
            </a:r>
            <a:r>
              <a:rPr lang="fa-IR" spc="-51" dirty="0" smtClean="0">
                <a:ea typeface="Segoe UI" pitchFamily="34" charset="0"/>
                <a:cs typeface="Segoe UI" pitchFamily="34" charset="0"/>
              </a:rPr>
              <a:t>امن می شود.</a:t>
            </a:r>
          </a:p>
        </p:txBody>
      </p:sp>
      <p:sp>
        <p:nvSpPr>
          <p:cNvPr id="11" name="Rectangle 10"/>
          <p:cNvSpPr/>
          <p:nvPr/>
        </p:nvSpPr>
        <p:spPr>
          <a:xfrm>
            <a:off x="5924372" y="4928922"/>
            <a:ext cx="4699868" cy="590929"/>
          </a:xfrm>
          <a:prstGeom prst="rect">
            <a:avLst/>
          </a:prstGeom>
        </p:spPr>
        <p:txBody>
          <a:bodyPr wrap="square" lIns="91436" tIns="45719" rIns="91436" bIns="45719">
            <a:spAutoFit/>
          </a:bodyPr>
          <a:lstStyle/>
          <a:p>
            <a:pPr algn="r" rtl="1">
              <a:lnSpc>
                <a:spcPct val="90000"/>
              </a:lnSpc>
              <a:spcBef>
                <a:spcPct val="20000"/>
              </a:spcBef>
              <a:buSzPct val="90000"/>
            </a:pPr>
            <a:r>
              <a:rPr lang="en-US" spc="-51" dirty="0" smtClean="0">
                <a:ea typeface="Segoe UI" pitchFamily="34" charset="0"/>
                <a:cs typeface="Segoe UI" pitchFamily="34" charset="0"/>
              </a:rPr>
              <a:t>SIP</a:t>
            </a:r>
            <a:r>
              <a:rPr lang="fa-IR" spc="-51" dirty="0" smtClean="0">
                <a:ea typeface="Segoe UI" pitchFamily="34" charset="0"/>
                <a:cs typeface="Segoe UI" pitchFamily="34" charset="0"/>
              </a:rPr>
              <a:t> بسته های کنترلی ارتباط را منتقل می کند در این پروتکل بسته های دیتا با </a:t>
            </a:r>
            <a:r>
              <a:rPr lang="en-US" spc="-51" dirty="0" smtClean="0">
                <a:ea typeface="Segoe UI" pitchFamily="34" charset="0"/>
                <a:cs typeface="Segoe UI" pitchFamily="34" charset="0"/>
              </a:rPr>
              <a:t>RTP</a:t>
            </a:r>
            <a:r>
              <a:rPr lang="fa-IR" spc="-51" dirty="0" smtClean="0">
                <a:ea typeface="Segoe UI" pitchFamily="34" charset="0"/>
                <a:cs typeface="Segoe UI" pitchFamily="34" charset="0"/>
              </a:rPr>
              <a:t> منتقل می شود</a:t>
            </a:r>
          </a:p>
        </p:txBody>
      </p:sp>
      <p:sp>
        <p:nvSpPr>
          <p:cNvPr id="12" name="Rectangle 11"/>
          <p:cNvSpPr/>
          <p:nvPr/>
        </p:nvSpPr>
        <p:spPr>
          <a:xfrm>
            <a:off x="8174410" y="4510879"/>
            <a:ext cx="2449830" cy="341630"/>
          </a:xfrm>
          <a:prstGeom prst="rect">
            <a:avLst/>
          </a:prstGeom>
        </p:spPr>
        <p:txBody>
          <a:bodyPr wrap="none" lIns="91436" tIns="45719" rIns="91436" bIns="45719">
            <a:spAutoFit/>
          </a:bodyPr>
          <a:lstStyle/>
          <a:p>
            <a:pPr algn="r" rtl="1">
              <a:lnSpc>
                <a:spcPct val="90000"/>
              </a:lnSpc>
              <a:spcBef>
                <a:spcPct val="20000"/>
              </a:spcBef>
              <a:buSzPct val="90000"/>
            </a:pPr>
            <a:r>
              <a:rPr lang="fa-IR" spc="-51" dirty="0" smtClean="0">
                <a:ea typeface="Segoe UI" pitchFamily="34" charset="0"/>
                <a:cs typeface="Segoe UI" pitchFamily="34" charset="0"/>
              </a:rPr>
              <a:t>پورت </a:t>
            </a:r>
            <a:r>
              <a:rPr lang="en-US" spc="-51" dirty="0" smtClean="0">
                <a:ea typeface="Segoe UI" pitchFamily="34" charset="0"/>
                <a:cs typeface="Segoe UI" pitchFamily="34" charset="0"/>
              </a:rPr>
              <a:t>SIP</a:t>
            </a:r>
            <a:r>
              <a:rPr lang="fa-IR" spc="-51" dirty="0" smtClean="0">
                <a:ea typeface="Segoe UI" pitchFamily="34" charset="0"/>
                <a:cs typeface="Segoe UI" pitchFamily="34" charset="0"/>
              </a:rPr>
              <a:t> قابل تغییر است.</a:t>
            </a:r>
          </a:p>
        </p:txBody>
      </p:sp>
      <p:sp>
        <p:nvSpPr>
          <p:cNvPr id="13" name="Rectangle 12"/>
          <p:cNvSpPr/>
          <p:nvPr/>
        </p:nvSpPr>
        <p:spPr>
          <a:xfrm>
            <a:off x="5924372" y="4167429"/>
            <a:ext cx="4699868" cy="341630"/>
          </a:xfrm>
          <a:prstGeom prst="rect">
            <a:avLst/>
          </a:prstGeom>
        </p:spPr>
        <p:txBody>
          <a:bodyPr wrap="none" lIns="91436" tIns="45719" rIns="91436" bIns="45719">
            <a:spAutoFit/>
          </a:bodyPr>
          <a:lstStyle/>
          <a:p>
            <a:pPr algn="r" rtl="1">
              <a:lnSpc>
                <a:spcPct val="90000"/>
              </a:lnSpc>
              <a:spcBef>
                <a:spcPct val="20000"/>
              </a:spcBef>
              <a:buSzPct val="90000"/>
            </a:pPr>
            <a:r>
              <a:rPr lang="en-US" spc="-51" dirty="0" smtClean="0">
                <a:ea typeface="Segoe UI" pitchFamily="34" charset="0"/>
                <a:cs typeface="Segoe UI" pitchFamily="34" charset="0"/>
              </a:rPr>
              <a:t>SIP</a:t>
            </a:r>
            <a:r>
              <a:rPr lang="fa-IR" spc="-51" dirty="0" smtClean="0">
                <a:ea typeface="Segoe UI" pitchFamily="34" charset="0"/>
                <a:cs typeface="Segoe UI" pitchFamily="34" charset="0"/>
              </a:rPr>
              <a:t> از پورت 5060 روی </a:t>
            </a:r>
            <a:r>
              <a:rPr lang="en-US" spc="-51" dirty="0" smtClean="0">
                <a:ea typeface="Segoe UI" pitchFamily="34" charset="0"/>
                <a:cs typeface="Segoe UI" pitchFamily="34" charset="0"/>
              </a:rPr>
              <a:t>TCP</a:t>
            </a:r>
            <a:r>
              <a:rPr lang="fa-IR" spc="-51" dirty="0" smtClean="0">
                <a:ea typeface="Segoe UI" pitchFamily="34" charset="0"/>
                <a:cs typeface="Segoe UI" pitchFamily="34" charset="0"/>
              </a:rPr>
              <a:t> یا </a:t>
            </a:r>
            <a:r>
              <a:rPr lang="en-US" spc="-51" dirty="0" smtClean="0">
                <a:ea typeface="Segoe UI" pitchFamily="34" charset="0"/>
                <a:cs typeface="Segoe UI" pitchFamily="34" charset="0"/>
              </a:rPr>
              <a:t>UDP</a:t>
            </a:r>
            <a:r>
              <a:rPr lang="fa-IR" spc="-51" dirty="0" smtClean="0">
                <a:ea typeface="Segoe UI" pitchFamily="34" charset="0"/>
                <a:cs typeface="Segoe UI" pitchFamily="34" charset="0"/>
              </a:rPr>
              <a:t> استفاده می کند.</a:t>
            </a:r>
          </a:p>
        </p:txBody>
      </p:sp>
      <p:sp>
        <p:nvSpPr>
          <p:cNvPr id="14" name="Rectangle 13"/>
          <p:cNvSpPr/>
          <p:nvPr/>
        </p:nvSpPr>
        <p:spPr>
          <a:xfrm>
            <a:off x="7832394" y="6349182"/>
            <a:ext cx="2791846" cy="341630"/>
          </a:xfrm>
          <a:prstGeom prst="rect">
            <a:avLst/>
          </a:prstGeom>
        </p:spPr>
        <p:txBody>
          <a:bodyPr wrap="none" lIns="91436" tIns="45719" rIns="91436" bIns="45719">
            <a:spAutoFit/>
          </a:bodyPr>
          <a:lstStyle/>
          <a:p>
            <a:pPr algn="r" rtl="1">
              <a:lnSpc>
                <a:spcPct val="90000"/>
              </a:lnSpc>
              <a:spcBef>
                <a:spcPct val="20000"/>
              </a:spcBef>
              <a:buSzPct val="90000"/>
            </a:pPr>
            <a:r>
              <a:rPr lang="en-US" spc="-51" dirty="0" smtClean="0">
                <a:ea typeface="Segoe UI" pitchFamily="34" charset="0"/>
                <a:cs typeface="Segoe UI" pitchFamily="34" charset="0"/>
              </a:rPr>
              <a:t>SIP</a:t>
            </a:r>
            <a:r>
              <a:rPr lang="fa-IR" spc="-51" dirty="0" smtClean="0">
                <a:ea typeface="Segoe UI" pitchFamily="34" charset="0"/>
                <a:cs typeface="Segoe UI" pitchFamily="34" charset="0"/>
              </a:rPr>
              <a:t> امکان اسال پیام را نیز دارد.</a:t>
            </a:r>
          </a:p>
        </p:txBody>
      </p:sp>
      <p:sp>
        <p:nvSpPr>
          <p:cNvPr id="15" name="Rectangle 14"/>
          <p:cNvSpPr/>
          <p:nvPr/>
        </p:nvSpPr>
        <p:spPr>
          <a:xfrm>
            <a:off x="7385028" y="5979635"/>
            <a:ext cx="3239212" cy="341630"/>
          </a:xfrm>
          <a:prstGeom prst="rect">
            <a:avLst/>
          </a:prstGeom>
        </p:spPr>
        <p:txBody>
          <a:bodyPr wrap="none" lIns="91436" tIns="45719" rIns="91436" bIns="45719">
            <a:spAutoFit/>
          </a:bodyPr>
          <a:lstStyle/>
          <a:p>
            <a:pPr algn="r" rtl="1">
              <a:lnSpc>
                <a:spcPct val="90000"/>
              </a:lnSpc>
              <a:spcBef>
                <a:spcPct val="20000"/>
              </a:spcBef>
              <a:buSzPct val="90000"/>
            </a:pPr>
            <a:r>
              <a:rPr lang="fa-IR" spc="-51" dirty="0" smtClean="0">
                <a:ea typeface="Segoe UI" pitchFamily="34" charset="0"/>
                <a:cs typeface="Segoe UI" pitchFamily="34" charset="0"/>
              </a:rPr>
              <a:t>ساختار </a:t>
            </a:r>
            <a:r>
              <a:rPr lang="en-US" spc="-51" dirty="0" smtClean="0">
                <a:ea typeface="Segoe UI" pitchFamily="34" charset="0"/>
                <a:cs typeface="Segoe UI" pitchFamily="34" charset="0"/>
              </a:rPr>
              <a:t>SIP</a:t>
            </a:r>
            <a:r>
              <a:rPr lang="fa-IR" spc="-51" dirty="0" smtClean="0">
                <a:ea typeface="Segoe UI" pitchFamily="34" charset="0"/>
                <a:cs typeface="Segoe UI" pitchFamily="34" charset="0"/>
              </a:rPr>
              <a:t> بسیار شبیه </a:t>
            </a:r>
            <a:r>
              <a:rPr lang="en-US" spc="-51" dirty="0" smtClean="0">
                <a:ea typeface="Segoe UI" pitchFamily="34" charset="0"/>
                <a:cs typeface="Segoe UI" pitchFamily="34" charset="0"/>
              </a:rPr>
              <a:t>HTTP</a:t>
            </a:r>
            <a:r>
              <a:rPr lang="fa-IR" spc="-51" dirty="0" smtClean="0">
                <a:ea typeface="Segoe UI" pitchFamily="34" charset="0"/>
                <a:cs typeface="Segoe UI" pitchFamily="34" charset="0"/>
              </a:rPr>
              <a:t> است.</a:t>
            </a:r>
          </a:p>
        </p:txBody>
      </p:sp>
      <p:sp>
        <p:nvSpPr>
          <p:cNvPr id="16" name="Rectangle 15"/>
          <p:cNvSpPr/>
          <p:nvPr/>
        </p:nvSpPr>
        <p:spPr>
          <a:xfrm>
            <a:off x="2418593" y="3839709"/>
            <a:ext cx="2931692" cy="341630"/>
          </a:xfrm>
          <a:prstGeom prst="rect">
            <a:avLst/>
          </a:prstGeom>
        </p:spPr>
        <p:txBody>
          <a:bodyPr wrap="none" lIns="91436" tIns="45719" rIns="91436" bIns="45719">
            <a:spAutoFit/>
          </a:bodyPr>
          <a:lstStyle/>
          <a:p>
            <a:pPr algn="r" rtl="1">
              <a:lnSpc>
                <a:spcPct val="90000"/>
              </a:lnSpc>
              <a:spcBef>
                <a:spcPct val="20000"/>
              </a:spcBef>
              <a:buSzPct val="90000"/>
            </a:pPr>
            <a:r>
              <a:rPr lang="en-US" spc="-51" dirty="0" smtClean="0">
                <a:ea typeface="Segoe UI" pitchFamily="34" charset="0"/>
                <a:cs typeface="Segoe UI" pitchFamily="34" charset="0"/>
              </a:rPr>
              <a:t>IAX</a:t>
            </a:r>
            <a:r>
              <a:rPr lang="fa-IR" spc="-51" dirty="0" smtClean="0">
                <a:ea typeface="Segoe UI" pitchFamily="34" charset="0"/>
                <a:cs typeface="Segoe UI" pitchFamily="34" charset="0"/>
              </a:rPr>
              <a:t> یک پروتکل استاندارد نیست</a:t>
            </a:r>
            <a:r>
              <a:rPr lang="en-US" spc="-51" dirty="0" smtClean="0">
                <a:ea typeface="Segoe UI" pitchFamily="34" charset="0"/>
                <a:cs typeface="Segoe UI" pitchFamily="34" charset="0"/>
              </a:rPr>
              <a:t>.</a:t>
            </a:r>
            <a:endParaRPr lang="fa-IR" spc="-51" dirty="0" smtClean="0">
              <a:ea typeface="Segoe UI" pitchFamily="34" charset="0"/>
              <a:cs typeface="Segoe UI" pitchFamily="34" charset="0"/>
            </a:endParaRPr>
          </a:p>
        </p:txBody>
      </p:sp>
      <p:sp>
        <p:nvSpPr>
          <p:cNvPr id="17" name="Rectangle 16"/>
          <p:cNvSpPr/>
          <p:nvPr/>
        </p:nvSpPr>
        <p:spPr>
          <a:xfrm>
            <a:off x="1259429" y="4173399"/>
            <a:ext cx="4090856" cy="341630"/>
          </a:xfrm>
          <a:prstGeom prst="rect">
            <a:avLst/>
          </a:prstGeom>
        </p:spPr>
        <p:txBody>
          <a:bodyPr wrap="none" lIns="91436" tIns="45719" rIns="91436" bIns="45719">
            <a:spAutoFit/>
          </a:bodyPr>
          <a:lstStyle/>
          <a:p>
            <a:pPr algn="r" rtl="1">
              <a:lnSpc>
                <a:spcPct val="90000"/>
              </a:lnSpc>
              <a:spcBef>
                <a:spcPct val="20000"/>
              </a:spcBef>
              <a:buSzPct val="90000"/>
            </a:pPr>
            <a:r>
              <a:rPr lang="en-US" spc="-51" dirty="0" smtClean="0">
                <a:ea typeface="Segoe UI" pitchFamily="34" charset="0"/>
                <a:cs typeface="Segoe UI" pitchFamily="34" charset="0"/>
              </a:rPr>
              <a:t>IAX</a:t>
            </a:r>
            <a:r>
              <a:rPr lang="fa-IR" spc="-51" dirty="0" smtClean="0">
                <a:ea typeface="Segoe UI" pitchFamily="34" charset="0"/>
                <a:cs typeface="Segoe UI" pitchFamily="34" charset="0"/>
              </a:rPr>
              <a:t> از پورت </a:t>
            </a:r>
            <a:r>
              <a:rPr lang="en-US" spc="-51" dirty="0" smtClean="0">
                <a:ea typeface="Segoe UI" pitchFamily="34" charset="0"/>
                <a:cs typeface="Segoe UI" pitchFamily="34" charset="0"/>
              </a:rPr>
              <a:t>4569</a:t>
            </a:r>
            <a:r>
              <a:rPr lang="fa-IR" spc="-51" dirty="0" smtClean="0">
                <a:ea typeface="Segoe UI" pitchFamily="34" charset="0"/>
                <a:cs typeface="Segoe UI" pitchFamily="34" charset="0"/>
              </a:rPr>
              <a:t> روی </a:t>
            </a:r>
            <a:r>
              <a:rPr lang="en-US" spc="-51" dirty="0" smtClean="0">
                <a:ea typeface="Segoe UI" pitchFamily="34" charset="0"/>
                <a:cs typeface="Segoe UI" pitchFamily="34" charset="0"/>
              </a:rPr>
              <a:t>UDP</a:t>
            </a:r>
            <a:r>
              <a:rPr lang="fa-IR" spc="-51" dirty="0" smtClean="0">
                <a:ea typeface="Segoe UI" pitchFamily="34" charset="0"/>
                <a:cs typeface="Segoe UI" pitchFamily="34" charset="0"/>
              </a:rPr>
              <a:t> استفاده می کند.</a:t>
            </a:r>
          </a:p>
        </p:txBody>
      </p:sp>
      <p:sp>
        <p:nvSpPr>
          <p:cNvPr id="18" name="Rectangle 17"/>
          <p:cNvSpPr/>
          <p:nvPr/>
        </p:nvSpPr>
        <p:spPr>
          <a:xfrm>
            <a:off x="2878013" y="4510879"/>
            <a:ext cx="2472272" cy="341630"/>
          </a:xfrm>
          <a:prstGeom prst="rect">
            <a:avLst/>
          </a:prstGeom>
        </p:spPr>
        <p:txBody>
          <a:bodyPr wrap="none" lIns="91436" tIns="45719" rIns="91436" bIns="45719">
            <a:spAutoFit/>
          </a:bodyPr>
          <a:lstStyle/>
          <a:p>
            <a:pPr algn="r" rtl="1">
              <a:lnSpc>
                <a:spcPct val="90000"/>
              </a:lnSpc>
              <a:spcBef>
                <a:spcPct val="20000"/>
              </a:spcBef>
              <a:buSzPct val="90000"/>
            </a:pPr>
            <a:r>
              <a:rPr lang="fa-IR" spc="-51" dirty="0" smtClean="0">
                <a:ea typeface="Segoe UI" pitchFamily="34" charset="0"/>
                <a:cs typeface="Segoe UI" pitchFamily="34" charset="0"/>
              </a:rPr>
              <a:t>پورت </a:t>
            </a:r>
            <a:r>
              <a:rPr lang="en-US" spc="-51" dirty="0" smtClean="0">
                <a:ea typeface="Segoe UI" pitchFamily="34" charset="0"/>
                <a:cs typeface="Segoe UI" pitchFamily="34" charset="0"/>
              </a:rPr>
              <a:t>IAX</a:t>
            </a:r>
            <a:r>
              <a:rPr lang="fa-IR" spc="-51" dirty="0" smtClean="0">
                <a:ea typeface="Segoe UI" pitchFamily="34" charset="0"/>
                <a:cs typeface="Segoe UI" pitchFamily="34" charset="0"/>
              </a:rPr>
              <a:t> قابل تغییر است.</a:t>
            </a:r>
          </a:p>
        </p:txBody>
      </p:sp>
      <p:sp>
        <p:nvSpPr>
          <p:cNvPr id="19" name="Rectangle 18"/>
          <p:cNvSpPr/>
          <p:nvPr/>
        </p:nvSpPr>
        <p:spPr>
          <a:xfrm>
            <a:off x="742121" y="4866121"/>
            <a:ext cx="4617481" cy="590929"/>
          </a:xfrm>
          <a:prstGeom prst="rect">
            <a:avLst/>
          </a:prstGeom>
        </p:spPr>
        <p:txBody>
          <a:bodyPr wrap="square" lIns="91436" tIns="45719" rIns="91436" bIns="45719">
            <a:spAutoFit/>
          </a:bodyPr>
          <a:lstStyle/>
          <a:p>
            <a:pPr algn="r" rtl="1">
              <a:lnSpc>
                <a:spcPct val="90000"/>
              </a:lnSpc>
              <a:spcBef>
                <a:spcPct val="20000"/>
              </a:spcBef>
              <a:buSzPct val="90000"/>
            </a:pPr>
            <a:r>
              <a:rPr lang="en-US" spc="-51" dirty="0" smtClean="0">
                <a:ea typeface="Segoe UI" pitchFamily="34" charset="0"/>
                <a:cs typeface="Segoe UI" pitchFamily="34" charset="0"/>
              </a:rPr>
              <a:t>IAX </a:t>
            </a:r>
            <a:r>
              <a:rPr lang="fa-IR" spc="-51" dirty="0" smtClean="0">
                <a:ea typeface="Segoe UI" pitchFamily="34" charset="0"/>
                <a:cs typeface="Segoe UI" pitchFamily="34" charset="0"/>
              </a:rPr>
              <a:t>هم بسته های کنترلی ارتباط و هم بسته های دیتا (صوت و تصویر) منتقل می کند.</a:t>
            </a:r>
          </a:p>
        </p:txBody>
      </p:sp>
      <p:sp>
        <p:nvSpPr>
          <p:cNvPr id="20" name="Rectangle 19"/>
          <p:cNvSpPr/>
          <p:nvPr/>
        </p:nvSpPr>
        <p:spPr>
          <a:xfrm>
            <a:off x="1730925" y="5447960"/>
            <a:ext cx="3631628" cy="341630"/>
          </a:xfrm>
          <a:prstGeom prst="rect">
            <a:avLst/>
          </a:prstGeom>
        </p:spPr>
        <p:txBody>
          <a:bodyPr wrap="none" lIns="91436" tIns="45719" rIns="91436" bIns="45719">
            <a:spAutoFit/>
          </a:bodyPr>
          <a:lstStyle/>
          <a:p>
            <a:pPr algn="r" rtl="1">
              <a:lnSpc>
                <a:spcPct val="90000"/>
              </a:lnSpc>
              <a:spcBef>
                <a:spcPct val="20000"/>
              </a:spcBef>
              <a:buSzPct val="90000"/>
            </a:pPr>
            <a:r>
              <a:rPr lang="fa-IR" spc="-51" dirty="0" smtClean="0">
                <a:ea typeface="Segoe UI" pitchFamily="34" charset="0"/>
                <a:cs typeface="Segoe UI" pitchFamily="34" charset="0"/>
              </a:rPr>
              <a:t>پروتکل </a:t>
            </a:r>
            <a:r>
              <a:rPr lang="en-US" spc="-51" dirty="0" smtClean="0">
                <a:ea typeface="Segoe UI" pitchFamily="34" charset="0"/>
                <a:cs typeface="Segoe UI" pitchFamily="34" charset="0"/>
              </a:rPr>
              <a:t>IAX</a:t>
            </a:r>
            <a:r>
              <a:rPr lang="fa-IR" spc="-51" dirty="0" smtClean="0">
                <a:ea typeface="Segoe UI" pitchFamily="34" charset="0"/>
                <a:cs typeface="Segoe UI" pitchFamily="34" charset="0"/>
              </a:rPr>
              <a:t>  </a:t>
            </a:r>
            <a:r>
              <a:rPr lang="en-US" dirty="0" smtClean="0"/>
              <a:t>binary-encoded</a:t>
            </a:r>
            <a:r>
              <a:rPr lang="fa-IR" spc="-51" dirty="0">
                <a:cs typeface="Segoe UI" pitchFamily="34" charset="0"/>
              </a:rPr>
              <a:t> </a:t>
            </a:r>
            <a:r>
              <a:rPr lang="fa-IR" spc="-51" dirty="0" smtClean="0">
                <a:cs typeface="Segoe UI" pitchFamily="34" charset="0"/>
              </a:rPr>
              <a:t>می باشد.</a:t>
            </a:r>
            <a:endParaRPr lang="fa-IR" spc="-51" dirty="0" smtClean="0">
              <a:ea typeface="Segoe UI" pitchFamily="34" charset="0"/>
              <a:cs typeface="Segoe UI" pitchFamily="34" charset="0"/>
            </a:endParaRPr>
          </a:p>
        </p:txBody>
      </p:sp>
      <p:sp>
        <p:nvSpPr>
          <p:cNvPr id="21" name="Rectangle 20"/>
          <p:cNvSpPr/>
          <p:nvPr/>
        </p:nvSpPr>
        <p:spPr>
          <a:xfrm>
            <a:off x="358735" y="5797228"/>
            <a:ext cx="4991550" cy="341630"/>
          </a:xfrm>
          <a:prstGeom prst="rect">
            <a:avLst/>
          </a:prstGeom>
        </p:spPr>
        <p:txBody>
          <a:bodyPr wrap="none" lIns="91436" tIns="45719" rIns="91436" bIns="45719">
            <a:spAutoFit/>
          </a:bodyPr>
          <a:lstStyle/>
          <a:p>
            <a:pPr algn="r" rtl="1">
              <a:lnSpc>
                <a:spcPct val="90000"/>
              </a:lnSpc>
              <a:spcBef>
                <a:spcPct val="20000"/>
              </a:spcBef>
              <a:buSzPct val="90000"/>
            </a:pPr>
            <a:r>
              <a:rPr lang="fa-IR" spc="-51" dirty="0" smtClean="0">
                <a:ea typeface="Segoe UI" pitchFamily="34" charset="0"/>
                <a:cs typeface="Segoe UI" pitchFamily="34" charset="0"/>
              </a:rPr>
              <a:t>پروتکل </a:t>
            </a:r>
            <a:r>
              <a:rPr lang="en-US" spc="-51" dirty="0">
                <a:ea typeface="Segoe UI" pitchFamily="34" charset="0"/>
                <a:cs typeface="Segoe UI" pitchFamily="34" charset="0"/>
              </a:rPr>
              <a:t>IAX</a:t>
            </a:r>
            <a:r>
              <a:rPr lang="fa-IR" spc="-51" dirty="0">
                <a:ea typeface="Segoe UI" pitchFamily="34" charset="0"/>
                <a:cs typeface="Segoe UI" pitchFamily="34" charset="0"/>
              </a:rPr>
              <a:t>  از </a:t>
            </a:r>
            <a:r>
              <a:rPr lang="en-US" spc="-51" dirty="0" err="1">
                <a:ea typeface="Segoe UI" pitchFamily="34" charset="0"/>
                <a:cs typeface="Segoe UI" pitchFamily="34" charset="0"/>
              </a:rPr>
              <a:t>trunking</a:t>
            </a:r>
            <a:r>
              <a:rPr lang="en-US" spc="-51" dirty="0">
                <a:ea typeface="Segoe UI" pitchFamily="34" charset="0"/>
                <a:cs typeface="Segoe UI" pitchFamily="34" charset="0"/>
              </a:rPr>
              <a:t>, multiplexing</a:t>
            </a:r>
            <a:r>
              <a:rPr lang="fa-IR" spc="-51" dirty="0">
                <a:ea typeface="Segoe UI" pitchFamily="34" charset="0"/>
                <a:cs typeface="Segoe UI" pitchFamily="34" charset="0"/>
              </a:rPr>
              <a:t> پشتیبانی می کند.</a:t>
            </a:r>
          </a:p>
        </p:txBody>
      </p:sp>
      <p:sp>
        <p:nvSpPr>
          <p:cNvPr id="3" name="Footer Placeholder 2"/>
          <p:cNvSpPr>
            <a:spLocks noGrp="1"/>
          </p:cNvSpPr>
          <p:nvPr>
            <p:ph type="ftr" sz="quarter" idx="11"/>
          </p:nvPr>
        </p:nvSpPr>
        <p:spPr/>
        <p:txBody>
          <a:bodyPr/>
          <a:lstStyle/>
          <a:p>
            <a:r>
              <a:rPr lang="fa-IR" smtClean="0"/>
              <a:t>ویپ ایران</a:t>
            </a:r>
            <a:endParaRPr lang="en-US"/>
          </a:p>
        </p:txBody>
      </p:sp>
    </p:spTree>
    <p:extLst>
      <p:ext uri="{BB962C8B-B14F-4D97-AF65-F5344CB8AC3E}">
        <p14:creationId xmlns:p14="http://schemas.microsoft.com/office/powerpoint/2010/main" val="479249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376940"/>
            <a:ext cx="9784080" cy="829007"/>
          </a:xfrm>
        </p:spPr>
        <p:txBody>
          <a:bodyPr>
            <a:noAutofit/>
          </a:bodyPr>
          <a:lstStyle/>
          <a:p>
            <a:pPr algn="r" rtl="1"/>
            <a:r>
              <a:rPr lang="fa-IR" dirty="0" smtClean="0">
                <a:latin typeface="Segoe UI Light" panose="020B0502040204020203" pitchFamily="34" charset="0"/>
                <a:cs typeface="Segoe UI Light" panose="020B0502040204020203" pitchFamily="34" charset="0"/>
              </a:rPr>
              <a:t>پروتکل های ویپ</a:t>
            </a:r>
            <a:endParaRPr lang="en-US" dirty="0">
              <a:solidFill>
                <a:schemeClr val="bg1">
                  <a:lumMod val="50000"/>
                  <a:lumOff val="50000"/>
                </a:schemeClr>
              </a:solidFill>
              <a:latin typeface="Segoe UI Light" panose="020B0502040204020203" pitchFamily="34" charset="0"/>
              <a:cs typeface="Segoe UI Light" panose="020B0502040204020203" pitchFamily="34" charset="0"/>
            </a:endParaRPr>
          </a:p>
        </p:txBody>
      </p:sp>
      <p:sp>
        <p:nvSpPr>
          <p:cNvPr id="4" name="TextBox 3"/>
          <p:cNvSpPr txBox="1"/>
          <p:nvPr/>
        </p:nvSpPr>
        <p:spPr>
          <a:xfrm>
            <a:off x="1202919" y="863550"/>
            <a:ext cx="3258905" cy="707886"/>
          </a:xfrm>
          <a:prstGeom prst="rect">
            <a:avLst/>
          </a:prstGeom>
          <a:noFill/>
        </p:spPr>
        <p:txBody>
          <a:bodyPr wrap="none" rtlCol="0">
            <a:spAutoFit/>
          </a:bodyPr>
          <a:lstStyle/>
          <a:p>
            <a:r>
              <a:rPr lang="en-US" sz="4000" dirty="0" smtClean="0">
                <a:solidFill>
                  <a:schemeClr val="bg1">
                    <a:lumMod val="75000"/>
                    <a:lumOff val="25000"/>
                  </a:schemeClr>
                </a:solidFill>
                <a:latin typeface="Segoe UI Light" panose="020B0502040204020203" pitchFamily="34" charset="0"/>
                <a:cs typeface="Segoe UI Light" panose="020B0502040204020203" pitchFamily="34" charset="0"/>
              </a:rPr>
              <a:t>VoIP Protocols</a:t>
            </a:r>
            <a:endParaRPr lang="en-US" sz="4000" dirty="0">
              <a:solidFill>
                <a:schemeClr val="bg1">
                  <a:lumMod val="75000"/>
                  <a:lumOff val="25000"/>
                </a:schemeClr>
              </a:solidFill>
            </a:endParaRPr>
          </a:p>
        </p:txBody>
      </p:sp>
      <p:sp>
        <p:nvSpPr>
          <p:cNvPr id="8" name="Rectangle 7"/>
          <p:cNvSpPr/>
          <p:nvPr/>
        </p:nvSpPr>
        <p:spPr>
          <a:xfrm>
            <a:off x="1354851" y="3839709"/>
            <a:ext cx="9269389" cy="341630"/>
          </a:xfrm>
          <a:prstGeom prst="rect">
            <a:avLst/>
          </a:prstGeom>
        </p:spPr>
        <p:txBody>
          <a:bodyPr wrap="none" lIns="91436" tIns="45719" rIns="91436" bIns="45719">
            <a:spAutoFit/>
          </a:bodyPr>
          <a:lstStyle/>
          <a:p>
            <a:pPr algn="r" rtl="1">
              <a:lnSpc>
                <a:spcPct val="90000"/>
              </a:lnSpc>
              <a:spcBef>
                <a:spcPct val="20000"/>
              </a:spcBef>
              <a:buSzPct val="90000"/>
            </a:pPr>
            <a:r>
              <a:rPr lang="fa-IR" spc="-51" dirty="0" smtClean="0">
                <a:ea typeface="Segoe UI" pitchFamily="34" charset="0"/>
                <a:cs typeface="Segoe UI" pitchFamily="34" charset="0"/>
              </a:rPr>
              <a:t>پروتکل </a:t>
            </a:r>
            <a:r>
              <a:rPr lang="en-US" spc="-51" dirty="0" smtClean="0">
                <a:ea typeface="Segoe UI" pitchFamily="34" charset="0"/>
                <a:cs typeface="Segoe UI" pitchFamily="34" charset="0"/>
              </a:rPr>
              <a:t>RTP</a:t>
            </a:r>
            <a:r>
              <a:rPr lang="fa-IR" spc="-51" dirty="0" smtClean="0">
                <a:ea typeface="Segoe UI" pitchFamily="34" charset="0"/>
                <a:cs typeface="Segoe UI" pitchFamily="34" charset="0"/>
              </a:rPr>
              <a:t> برای انتقال دیتا به صورت بلادرنگ استفاده می شود، به طور مثال دیتا های تصویر و یا صوت.</a:t>
            </a:r>
          </a:p>
        </p:txBody>
      </p:sp>
      <p:sp>
        <p:nvSpPr>
          <p:cNvPr id="9" name="Rectangle 8"/>
          <p:cNvSpPr/>
          <p:nvPr/>
        </p:nvSpPr>
        <p:spPr bwMode="auto">
          <a:xfrm>
            <a:off x="8036141" y="2030899"/>
            <a:ext cx="2566454" cy="1653208"/>
          </a:xfrm>
          <a:prstGeom prst="rect">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z="4400"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RTP Protocol</a:t>
            </a:r>
            <a:endParaRPr lang="en-US" sz="44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Rectangle 9"/>
          <p:cNvSpPr/>
          <p:nvPr/>
        </p:nvSpPr>
        <p:spPr>
          <a:xfrm>
            <a:off x="6040969" y="5295777"/>
            <a:ext cx="4561626" cy="341630"/>
          </a:xfrm>
          <a:prstGeom prst="rect">
            <a:avLst/>
          </a:prstGeom>
        </p:spPr>
        <p:txBody>
          <a:bodyPr wrap="none" lIns="91436" tIns="45719" rIns="91436" bIns="45719">
            <a:spAutoFit/>
          </a:bodyPr>
          <a:lstStyle/>
          <a:p>
            <a:pPr algn="r" rtl="1">
              <a:lnSpc>
                <a:spcPct val="90000"/>
              </a:lnSpc>
              <a:spcBef>
                <a:spcPct val="20000"/>
              </a:spcBef>
              <a:buSzPct val="90000"/>
            </a:pPr>
            <a:r>
              <a:rPr lang="fa-IR" spc="-51" dirty="0" smtClean="0">
                <a:ea typeface="Segoe UI" pitchFamily="34" charset="0"/>
                <a:cs typeface="Segoe UI" pitchFamily="34" charset="0"/>
              </a:rPr>
              <a:t>پیام های </a:t>
            </a:r>
            <a:r>
              <a:rPr lang="en-US" spc="-51" dirty="0" smtClean="0">
                <a:ea typeface="Segoe UI" pitchFamily="34" charset="0"/>
                <a:cs typeface="Segoe UI" pitchFamily="34" charset="0"/>
              </a:rPr>
              <a:t>RTP</a:t>
            </a:r>
            <a:r>
              <a:rPr lang="fa-IR" spc="-51" dirty="0" smtClean="0">
                <a:ea typeface="Segoe UI" pitchFamily="34" charset="0"/>
                <a:cs typeface="Segoe UI" pitchFamily="34" charset="0"/>
              </a:rPr>
              <a:t>  آشکار است و با </a:t>
            </a:r>
            <a:r>
              <a:rPr lang="en-US" spc="-51" dirty="0" smtClean="0">
                <a:ea typeface="Segoe UI" pitchFamily="34" charset="0"/>
                <a:cs typeface="Segoe UI" pitchFamily="34" charset="0"/>
              </a:rPr>
              <a:t>SRTP</a:t>
            </a:r>
            <a:r>
              <a:rPr lang="fa-IR" spc="-51" dirty="0" smtClean="0">
                <a:ea typeface="Segoe UI" pitchFamily="34" charset="0"/>
                <a:cs typeface="Segoe UI" pitchFamily="34" charset="0"/>
              </a:rPr>
              <a:t> امن می شود.</a:t>
            </a:r>
          </a:p>
        </p:txBody>
      </p:sp>
      <p:sp>
        <p:nvSpPr>
          <p:cNvPr id="11" name="Rectangle 10"/>
          <p:cNvSpPr/>
          <p:nvPr/>
        </p:nvSpPr>
        <p:spPr>
          <a:xfrm>
            <a:off x="1563757" y="4902418"/>
            <a:ext cx="9060483" cy="341630"/>
          </a:xfrm>
          <a:prstGeom prst="rect">
            <a:avLst/>
          </a:prstGeom>
        </p:spPr>
        <p:txBody>
          <a:bodyPr wrap="square" lIns="91436" tIns="45719" rIns="91436" bIns="45719">
            <a:spAutoFit/>
          </a:bodyPr>
          <a:lstStyle/>
          <a:p>
            <a:pPr algn="r" rtl="1">
              <a:lnSpc>
                <a:spcPct val="90000"/>
              </a:lnSpc>
              <a:spcBef>
                <a:spcPct val="20000"/>
              </a:spcBef>
              <a:buSzPct val="90000"/>
            </a:pPr>
            <a:r>
              <a:rPr lang="fa-IR" spc="-51" dirty="0" smtClean="0">
                <a:ea typeface="Segoe UI" pitchFamily="34" charset="0"/>
                <a:cs typeface="Segoe UI" pitchFamily="34" charset="0"/>
              </a:rPr>
              <a:t>محدوده پورت </a:t>
            </a:r>
            <a:r>
              <a:rPr lang="en-US" spc="-51" dirty="0" smtClean="0">
                <a:ea typeface="Segoe UI" pitchFamily="34" charset="0"/>
                <a:cs typeface="Segoe UI" pitchFamily="34" charset="0"/>
              </a:rPr>
              <a:t>RTP</a:t>
            </a:r>
            <a:r>
              <a:rPr lang="fa-IR" spc="-51" dirty="0" smtClean="0">
                <a:ea typeface="Segoe UI" pitchFamily="34" charset="0"/>
                <a:cs typeface="Segoe UI" pitchFamily="34" charset="0"/>
              </a:rPr>
              <a:t> برای انتقال دیتا بر روی سیستم تلفنی استریسک </a:t>
            </a:r>
            <a:r>
              <a:rPr lang="en-US" spc="-51" dirty="0" smtClean="0">
                <a:latin typeface="Segoe UI Light" panose="020B0502040204020203" pitchFamily="34" charset="0"/>
                <a:ea typeface="Segoe UI" pitchFamily="34" charset="0"/>
                <a:cs typeface="Segoe UI Light" panose="020B0502040204020203" pitchFamily="34" charset="0"/>
              </a:rPr>
              <a:t>UDP:10000:20000</a:t>
            </a:r>
            <a:r>
              <a:rPr lang="fa-IR" spc="-51" dirty="0" smtClean="0">
                <a:ea typeface="Segoe UI" pitchFamily="34" charset="0"/>
                <a:cs typeface="Segoe UI" pitchFamily="34" charset="0"/>
              </a:rPr>
              <a:t> می باشد.</a:t>
            </a:r>
          </a:p>
        </p:txBody>
      </p:sp>
      <p:sp>
        <p:nvSpPr>
          <p:cNvPr id="12" name="Rectangle 11"/>
          <p:cNvSpPr/>
          <p:nvPr/>
        </p:nvSpPr>
        <p:spPr>
          <a:xfrm>
            <a:off x="6600711" y="4524131"/>
            <a:ext cx="4023529" cy="341630"/>
          </a:xfrm>
          <a:prstGeom prst="rect">
            <a:avLst/>
          </a:prstGeom>
        </p:spPr>
        <p:txBody>
          <a:bodyPr wrap="none" lIns="91436" tIns="45719" rIns="91436" bIns="45719">
            <a:spAutoFit/>
          </a:bodyPr>
          <a:lstStyle/>
          <a:p>
            <a:pPr algn="r" rtl="1">
              <a:lnSpc>
                <a:spcPct val="90000"/>
              </a:lnSpc>
              <a:spcBef>
                <a:spcPct val="20000"/>
              </a:spcBef>
              <a:buSzPct val="90000"/>
            </a:pPr>
            <a:r>
              <a:rPr lang="fa-IR" spc="-51" dirty="0" smtClean="0">
                <a:ea typeface="Segoe UI" pitchFamily="34" charset="0"/>
                <a:cs typeface="Segoe UI" pitchFamily="34" charset="0"/>
              </a:rPr>
              <a:t>پروتکل </a:t>
            </a:r>
            <a:r>
              <a:rPr lang="en-US" spc="-51" dirty="0" smtClean="0">
                <a:ea typeface="Segoe UI" pitchFamily="34" charset="0"/>
                <a:cs typeface="Segoe UI" pitchFamily="34" charset="0"/>
              </a:rPr>
              <a:t>RTP</a:t>
            </a:r>
            <a:r>
              <a:rPr lang="fa-IR" spc="-51" dirty="0" smtClean="0">
                <a:ea typeface="Segoe UI" pitchFamily="34" charset="0"/>
                <a:cs typeface="Segoe UI" pitchFamily="34" charset="0"/>
              </a:rPr>
              <a:t> روی لایه </a:t>
            </a:r>
            <a:r>
              <a:rPr lang="en-US" spc="-51" dirty="0" smtClean="0">
                <a:ea typeface="Segoe UI" pitchFamily="34" charset="0"/>
                <a:cs typeface="Segoe UI" pitchFamily="34" charset="0"/>
              </a:rPr>
              <a:t>UDP</a:t>
            </a:r>
            <a:r>
              <a:rPr lang="fa-IR" spc="-51" dirty="0" smtClean="0">
                <a:ea typeface="Segoe UI" pitchFamily="34" charset="0"/>
                <a:cs typeface="Segoe UI" pitchFamily="34" charset="0"/>
              </a:rPr>
              <a:t> شبکه کار می کند.</a:t>
            </a:r>
          </a:p>
        </p:txBody>
      </p:sp>
      <p:sp>
        <p:nvSpPr>
          <p:cNvPr id="13" name="Rectangle 12"/>
          <p:cNvSpPr/>
          <p:nvPr/>
        </p:nvSpPr>
        <p:spPr>
          <a:xfrm>
            <a:off x="4860298" y="4167429"/>
            <a:ext cx="5763942" cy="341630"/>
          </a:xfrm>
          <a:prstGeom prst="rect">
            <a:avLst/>
          </a:prstGeom>
        </p:spPr>
        <p:txBody>
          <a:bodyPr wrap="none" lIns="91436" tIns="45719" rIns="91436" bIns="45719">
            <a:spAutoFit/>
          </a:bodyPr>
          <a:lstStyle/>
          <a:p>
            <a:pPr algn="r" rtl="1">
              <a:lnSpc>
                <a:spcPct val="90000"/>
              </a:lnSpc>
              <a:spcBef>
                <a:spcPct val="20000"/>
              </a:spcBef>
              <a:buSzPct val="90000"/>
            </a:pPr>
            <a:r>
              <a:rPr lang="fa-IR" spc="-51" dirty="0" smtClean="0">
                <a:ea typeface="Segoe UI" pitchFamily="34" charset="0"/>
                <a:cs typeface="Segoe UI" pitchFamily="34" charset="0"/>
              </a:rPr>
              <a:t>پروتکل </a:t>
            </a:r>
            <a:r>
              <a:rPr lang="en-US" spc="-51" dirty="0" smtClean="0">
                <a:ea typeface="Segoe UI" pitchFamily="34" charset="0"/>
                <a:cs typeface="Segoe UI" pitchFamily="34" charset="0"/>
              </a:rPr>
              <a:t>RTP</a:t>
            </a:r>
            <a:r>
              <a:rPr lang="fa-IR" spc="-51" dirty="0" smtClean="0">
                <a:ea typeface="Segoe UI" pitchFamily="34" charset="0"/>
                <a:cs typeface="Segoe UI" pitchFamily="34" charset="0"/>
              </a:rPr>
              <a:t> تضمینی بابت انتقال درست بسته های دیتا نمی دهد.</a:t>
            </a:r>
          </a:p>
        </p:txBody>
      </p:sp>
      <p:sp>
        <p:nvSpPr>
          <p:cNvPr id="3" name="Footer Placeholder 2"/>
          <p:cNvSpPr>
            <a:spLocks noGrp="1"/>
          </p:cNvSpPr>
          <p:nvPr>
            <p:ph type="ftr" sz="quarter" idx="11"/>
          </p:nvPr>
        </p:nvSpPr>
        <p:spPr/>
        <p:txBody>
          <a:bodyPr/>
          <a:lstStyle/>
          <a:p>
            <a:r>
              <a:rPr lang="fa-IR" smtClean="0"/>
              <a:t>ویپ ایران</a:t>
            </a:r>
            <a:endParaRPr lang="en-US"/>
          </a:p>
        </p:txBody>
      </p:sp>
    </p:spTree>
    <p:extLst>
      <p:ext uri="{BB962C8B-B14F-4D97-AF65-F5344CB8AC3E}">
        <p14:creationId xmlns:p14="http://schemas.microsoft.com/office/powerpoint/2010/main" val="2254062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376940"/>
            <a:ext cx="9784080" cy="829007"/>
          </a:xfrm>
        </p:spPr>
        <p:txBody>
          <a:bodyPr>
            <a:noAutofit/>
          </a:bodyPr>
          <a:lstStyle/>
          <a:p>
            <a:pPr algn="r" rtl="1"/>
            <a:r>
              <a:rPr lang="fa-IR" dirty="0" smtClean="0">
                <a:latin typeface="Segoe UI Light" panose="020B0502040204020203" pitchFamily="34" charset="0"/>
                <a:cs typeface="Segoe UI Light" panose="020B0502040204020203" pitchFamily="34" charset="0"/>
              </a:rPr>
              <a:t>استریسک و </a:t>
            </a:r>
            <a:r>
              <a:rPr lang="en-US" dirty="0" smtClean="0">
                <a:latin typeface="Segoe UI Light" panose="020B0502040204020203" pitchFamily="34" charset="0"/>
                <a:cs typeface="Segoe UI Light" panose="020B0502040204020203" pitchFamily="34" charset="0"/>
              </a:rPr>
              <a:t>NAT</a:t>
            </a:r>
            <a:endParaRPr lang="en-US" dirty="0">
              <a:solidFill>
                <a:schemeClr val="bg1">
                  <a:lumMod val="50000"/>
                  <a:lumOff val="50000"/>
                </a:schemeClr>
              </a:solidFill>
              <a:latin typeface="Segoe UI Light" panose="020B0502040204020203" pitchFamily="34" charset="0"/>
              <a:cs typeface="Segoe UI Light" panose="020B0502040204020203" pitchFamily="34" charset="0"/>
            </a:endParaRPr>
          </a:p>
        </p:txBody>
      </p:sp>
      <p:sp>
        <p:nvSpPr>
          <p:cNvPr id="4" name="TextBox 3"/>
          <p:cNvSpPr txBox="1"/>
          <p:nvPr/>
        </p:nvSpPr>
        <p:spPr>
          <a:xfrm>
            <a:off x="1202919" y="863550"/>
            <a:ext cx="3352456" cy="707886"/>
          </a:xfrm>
          <a:prstGeom prst="rect">
            <a:avLst/>
          </a:prstGeom>
          <a:noFill/>
        </p:spPr>
        <p:txBody>
          <a:bodyPr wrap="none" rtlCol="0">
            <a:spAutoFit/>
          </a:bodyPr>
          <a:lstStyle/>
          <a:p>
            <a:r>
              <a:rPr lang="en-US" sz="4000" dirty="0" smtClean="0">
                <a:solidFill>
                  <a:schemeClr val="bg1">
                    <a:lumMod val="75000"/>
                    <a:lumOff val="25000"/>
                  </a:schemeClr>
                </a:solidFill>
                <a:latin typeface="Segoe UI Light" panose="020B0502040204020203" pitchFamily="34" charset="0"/>
                <a:cs typeface="Segoe UI Light" panose="020B0502040204020203" pitchFamily="34" charset="0"/>
              </a:rPr>
              <a:t>Asterisk &amp; NAT</a:t>
            </a:r>
            <a:endParaRPr lang="en-US" sz="4000" dirty="0">
              <a:solidFill>
                <a:schemeClr val="bg1">
                  <a:lumMod val="75000"/>
                  <a:lumOff val="25000"/>
                </a:schemeClr>
              </a:solidFill>
            </a:endParaRPr>
          </a:p>
        </p:txBody>
      </p:sp>
      <p:sp>
        <p:nvSpPr>
          <p:cNvPr id="3" name="Footer Placeholder 2"/>
          <p:cNvSpPr>
            <a:spLocks noGrp="1"/>
          </p:cNvSpPr>
          <p:nvPr>
            <p:ph type="ftr" sz="quarter" idx="11"/>
          </p:nvPr>
        </p:nvSpPr>
        <p:spPr/>
        <p:txBody>
          <a:bodyPr/>
          <a:lstStyle/>
          <a:p>
            <a:r>
              <a:rPr lang="fa-IR" smtClean="0"/>
              <a:t>ویپ ایران</a:t>
            </a:r>
            <a:endParaRPr lang="en-US"/>
          </a:p>
        </p:txBody>
      </p:sp>
      <p:sp>
        <p:nvSpPr>
          <p:cNvPr id="14" name="Content Placeholder 2"/>
          <p:cNvSpPr>
            <a:spLocks noGrp="1"/>
          </p:cNvSpPr>
          <p:nvPr>
            <p:ph idx="1"/>
          </p:nvPr>
        </p:nvSpPr>
        <p:spPr>
          <a:xfrm>
            <a:off x="1068857" y="2382110"/>
            <a:ext cx="9572054" cy="3429967"/>
          </a:xfrm>
        </p:spPr>
        <p:txBody>
          <a:bodyPr>
            <a:normAutofit lnSpcReduction="10000"/>
          </a:bodyPr>
          <a:lstStyle/>
          <a:p>
            <a:pPr algn="r" rtl="1">
              <a:spcBef>
                <a:spcPct val="20000"/>
              </a:spcBef>
              <a:buSzPct val="90000"/>
            </a:pPr>
            <a:r>
              <a:rPr lang="fa-IR" sz="1800" spc="-51" dirty="0">
                <a:ea typeface="Segoe UI" pitchFamily="34" charset="0"/>
                <a:cs typeface="Segoe UI" pitchFamily="34" charset="0"/>
              </a:rPr>
              <a:t>برای تمامی داخلی ها روی استریسک به طور پیشفرض امکان </a:t>
            </a:r>
            <a:r>
              <a:rPr lang="en-US" sz="1800" spc="-51" dirty="0">
                <a:ea typeface="Segoe UI" pitchFamily="34" charset="0"/>
                <a:cs typeface="Segoe UI" pitchFamily="34" charset="0"/>
              </a:rPr>
              <a:t>NAT</a:t>
            </a:r>
            <a:r>
              <a:rPr lang="fa-IR" sz="1800" spc="-51" dirty="0">
                <a:ea typeface="Segoe UI" pitchFamily="34" charset="0"/>
                <a:cs typeface="Segoe UI" pitchFamily="34" charset="0"/>
              </a:rPr>
              <a:t> فعال می باشد و فقط کافی است مشخصات شبکه را به استریسک بدهید</a:t>
            </a:r>
            <a:r>
              <a:rPr lang="fa-IR" sz="1800" spc="-51" dirty="0" smtClean="0">
                <a:ea typeface="Segoe UI" pitchFamily="34" charset="0"/>
                <a:cs typeface="Segoe UI" pitchFamily="34" charset="0"/>
              </a:rPr>
              <a:t>.</a:t>
            </a:r>
          </a:p>
          <a:p>
            <a:pPr algn="r" rtl="1">
              <a:spcBef>
                <a:spcPct val="20000"/>
              </a:spcBef>
              <a:buSzPct val="90000"/>
            </a:pPr>
            <a:r>
              <a:rPr lang="fa-IR" sz="1800" spc="-51" dirty="0" smtClean="0">
                <a:ea typeface="Segoe UI" pitchFamily="34" charset="0"/>
                <a:cs typeface="Segoe UI" pitchFamily="34" charset="0"/>
              </a:rPr>
              <a:t>اعمال تغییرات در فایل </a:t>
            </a:r>
            <a:r>
              <a:rPr lang="en-US" sz="1800" spc="-51" dirty="0" err="1" smtClean="0">
                <a:ea typeface="Segoe UI" pitchFamily="34" charset="0"/>
                <a:cs typeface="Segoe UI" pitchFamily="34" charset="0"/>
              </a:rPr>
              <a:t>sip_general_custom.conf</a:t>
            </a:r>
            <a:r>
              <a:rPr lang="fa-IR" sz="1800" spc="-51" dirty="0">
                <a:ea typeface="Segoe UI" pitchFamily="34" charset="0"/>
                <a:cs typeface="Segoe UI" pitchFamily="34" charset="0"/>
              </a:rPr>
              <a:t> </a:t>
            </a:r>
            <a:r>
              <a:rPr lang="fa-IR" sz="1800" spc="-51" dirty="0" smtClean="0">
                <a:ea typeface="Segoe UI" pitchFamily="34" charset="0"/>
                <a:cs typeface="Segoe UI" pitchFamily="34" charset="0"/>
              </a:rPr>
              <a:t> واقع در مسیر </a:t>
            </a:r>
            <a:r>
              <a:rPr lang="en-US" sz="1800" spc="-51" dirty="0" smtClean="0">
                <a:ea typeface="Segoe UI" pitchFamily="34" charset="0"/>
                <a:cs typeface="Segoe UI" pitchFamily="34" charset="0"/>
              </a:rPr>
              <a:t>/</a:t>
            </a:r>
            <a:r>
              <a:rPr lang="en-US" sz="1800" spc="-51" dirty="0" err="1" smtClean="0">
                <a:ea typeface="Segoe UI" pitchFamily="34" charset="0"/>
                <a:cs typeface="Segoe UI" pitchFamily="34" charset="0"/>
              </a:rPr>
              <a:t>etc</a:t>
            </a:r>
            <a:r>
              <a:rPr lang="en-US" sz="1800" spc="-51" dirty="0" smtClean="0">
                <a:ea typeface="Segoe UI" pitchFamily="34" charset="0"/>
                <a:cs typeface="Segoe UI" pitchFamily="34" charset="0"/>
              </a:rPr>
              <a:t>/asterisk/</a:t>
            </a:r>
          </a:p>
          <a:p>
            <a:pPr algn="r" rtl="1">
              <a:spcBef>
                <a:spcPct val="20000"/>
              </a:spcBef>
              <a:buSzPct val="90000"/>
            </a:pPr>
            <a:endParaRPr lang="en-US" sz="1800" spc="-51" dirty="0">
              <a:ea typeface="Segoe UI" pitchFamily="34" charset="0"/>
              <a:cs typeface="Segoe UI" pitchFamily="34" charset="0"/>
            </a:endParaRPr>
          </a:p>
          <a:p>
            <a:pPr algn="r" rtl="1">
              <a:spcBef>
                <a:spcPct val="20000"/>
              </a:spcBef>
              <a:buSzPct val="90000"/>
            </a:pPr>
            <a:endParaRPr lang="fa-IR" sz="1800" spc="-51" dirty="0">
              <a:ea typeface="Segoe UI" pitchFamily="34" charset="0"/>
              <a:cs typeface="Segoe UI" pitchFamily="34" charset="0"/>
            </a:endParaRPr>
          </a:p>
          <a:p>
            <a:pPr marL="0" indent="0" rtl="1">
              <a:buNone/>
            </a:pPr>
            <a:r>
              <a:rPr lang="en-US" sz="3600" spc="-51" dirty="0" err="1">
                <a:latin typeface="Eras Light ITC" panose="020B0402030504020804" pitchFamily="34" charset="0"/>
                <a:ea typeface="Segoe UI" pitchFamily="34" charset="0"/>
                <a:cs typeface="Segoe UI" pitchFamily="34" charset="0"/>
              </a:rPr>
              <a:t>nat</a:t>
            </a:r>
            <a:r>
              <a:rPr lang="en-US" sz="3600" spc="-51" dirty="0">
                <a:latin typeface="Eras Light ITC" panose="020B0402030504020804" pitchFamily="34" charset="0"/>
                <a:ea typeface="Segoe UI" pitchFamily="34" charset="0"/>
                <a:cs typeface="Segoe UI" pitchFamily="34" charset="0"/>
              </a:rPr>
              <a:t>=yes</a:t>
            </a:r>
          </a:p>
          <a:p>
            <a:pPr marL="0" indent="0" rtl="1">
              <a:buNone/>
            </a:pPr>
            <a:r>
              <a:rPr lang="en-US" sz="3600" spc="-51" dirty="0" err="1">
                <a:latin typeface="Eras Light ITC" panose="020B0402030504020804" pitchFamily="34" charset="0"/>
                <a:ea typeface="Segoe UI" pitchFamily="34" charset="0"/>
                <a:cs typeface="Segoe UI" pitchFamily="34" charset="0"/>
              </a:rPr>
              <a:t>externip</a:t>
            </a:r>
            <a:r>
              <a:rPr lang="en-US" sz="3600" spc="-51" dirty="0">
                <a:latin typeface="Eras Light ITC" panose="020B0402030504020804" pitchFamily="34" charset="0"/>
                <a:ea typeface="Segoe UI" pitchFamily="34" charset="0"/>
                <a:cs typeface="Segoe UI" pitchFamily="34" charset="0"/>
              </a:rPr>
              <a:t>=80.56.68.113</a:t>
            </a:r>
          </a:p>
          <a:p>
            <a:pPr marL="0" indent="0" rtl="1">
              <a:buNone/>
            </a:pPr>
            <a:r>
              <a:rPr lang="en-US" sz="3600" spc="-51" dirty="0" err="1">
                <a:latin typeface="Eras Light ITC" panose="020B0402030504020804" pitchFamily="34" charset="0"/>
                <a:ea typeface="Segoe UI" pitchFamily="34" charset="0"/>
                <a:cs typeface="Segoe UI" pitchFamily="34" charset="0"/>
              </a:rPr>
              <a:t>localnet</a:t>
            </a:r>
            <a:r>
              <a:rPr lang="en-US" sz="3600" spc="-51" dirty="0">
                <a:latin typeface="Eras Light ITC" panose="020B0402030504020804" pitchFamily="34" charset="0"/>
                <a:ea typeface="Segoe UI" pitchFamily="34" charset="0"/>
                <a:cs typeface="Segoe UI" pitchFamily="34" charset="0"/>
              </a:rPr>
              <a:t>=172.17.18.113/255.255.255.0</a:t>
            </a:r>
          </a:p>
        </p:txBody>
      </p:sp>
    </p:spTree>
    <p:extLst>
      <p:ext uri="{BB962C8B-B14F-4D97-AF65-F5344CB8AC3E}">
        <p14:creationId xmlns:p14="http://schemas.microsoft.com/office/powerpoint/2010/main" val="191030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376940"/>
            <a:ext cx="9784080" cy="829007"/>
          </a:xfrm>
        </p:spPr>
        <p:txBody>
          <a:bodyPr>
            <a:noAutofit/>
          </a:bodyPr>
          <a:lstStyle/>
          <a:p>
            <a:pPr algn="r" rtl="1"/>
            <a:r>
              <a:rPr lang="fa-IR" dirty="0" smtClean="0">
                <a:latin typeface="Segoe UI Light" panose="020B0502040204020203" pitchFamily="34" charset="0"/>
                <a:cs typeface="Segoe UI Light" panose="020B0502040204020203" pitchFamily="34" charset="0"/>
              </a:rPr>
              <a:t>کدک های صوت و تصویر</a:t>
            </a:r>
            <a:endParaRPr lang="en-US" dirty="0">
              <a:solidFill>
                <a:schemeClr val="bg1">
                  <a:lumMod val="50000"/>
                  <a:lumOff val="50000"/>
                </a:schemeClr>
              </a:solidFill>
              <a:latin typeface="Segoe UI Light" panose="020B0502040204020203" pitchFamily="34" charset="0"/>
              <a:cs typeface="Segoe UI Light" panose="020B0502040204020203" pitchFamily="34" charset="0"/>
            </a:endParaRPr>
          </a:p>
        </p:txBody>
      </p:sp>
      <p:sp>
        <p:nvSpPr>
          <p:cNvPr id="4" name="TextBox 3"/>
          <p:cNvSpPr txBox="1"/>
          <p:nvPr/>
        </p:nvSpPr>
        <p:spPr>
          <a:xfrm>
            <a:off x="1202919" y="863550"/>
            <a:ext cx="5394747" cy="707886"/>
          </a:xfrm>
          <a:prstGeom prst="rect">
            <a:avLst/>
          </a:prstGeom>
          <a:noFill/>
        </p:spPr>
        <p:txBody>
          <a:bodyPr wrap="none" rtlCol="0">
            <a:spAutoFit/>
          </a:bodyPr>
          <a:lstStyle/>
          <a:p>
            <a:r>
              <a:rPr lang="en-US" sz="4000" dirty="0" smtClean="0">
                <a:solidFill>
                  <a:schemeClr val="bg1">
                    <a:lumMod val="75000"/>
                    <a:lumOff val="25000"/>
                  </a:schemeClr>
                </a:solidFill>
                <a:latin typeface="Segoe UI Light" panose="020B0502040204020203" pitchFamily="34" charset="0"/>
                <a:cs typeface="Segoe UI Light" panose="020B0502040204020203" pitchFamily="34" charset="0"/>
              </a:rPr>
              <a:t>Voice and Video Codecs</a:t>
            </a:r>
            <a:endParaRPr lang="en-US" sz="4000" dirty="0">
              <a:solidFill>
                <a:schemeClr val="bg1">
                  <a:lumMod val="75000"/>
                  <a:lumOff val="25000"/>
                </a:schemeClr>
              </a:solidFill>
            </a:endParaRPr>
          </a:p>
        </p:txBody>
      </p:sp>
      <p:sp>
        <p:nvSpPr>
          <p:cNvPr id="8" name="Rectangle 7"/>
          <p:cNvSpPr/>
          <p:nvPr/>
        </p:nvSpPr>
        <p:spPr>
          <a:xfrm>
            <a:off x="3912992" y="2058046"/>
            <a:ext cx="7319368" cy="341630"/>
          </a:xfrm>
          <a:prstGeom prst="rect">
            <a:avLst/>
          </a:prstGeom>
        </p:spPr>
        <p:txBody>
          <a:bodyPr wrap="none" lIns="91436" tIns="45719" rIns="91436" bIns="45719">
            <a:spAutoFit/>
          </a:bodyPr>
          <a:lstStyle/>
          <a:p>
            <a:pPr algn="r" rtl="1">
              <a:lnSpc>
                <a:spcPct val="90000"/>
              </a:lnSpc>
              <a:spcBef>
                <a:spcPct val="20000"/>
              </a:spcBef>
              <a:buSzPct val="90000"/>
            </a:pPr>
            <a:r>
              <a:rPr lang="fa-IR" spc="-51" dirty="0" smtClean="0">
                <a:ea typeface="Segoe UI" pitchFamily="34" charset="0"/>
                <a:cs typeface="Segoe UI" pitchFamily="34" charset="0"/>
              </a:rPr>
              <a:t>کدک ها استاندارد هایی برای تبدیل صدا و تصویر از حالت آنالوگ به دیجیتال هستند.</a:t>
            </a:r>
          </a:p>
        </p:txBody>
      </p:sp>
      <p:sp>
        <p:nvSpPr>
          <p:cNvPr id="13" name="Rectangle 12"/>
          <p:cNvSpPr/>
          <p:nvPr/>
        </p:nvSpPr>
        <p:spPr>
          <a:xfrm>
            <a:off x="2506132" y="2446213"/>
            <a:ext cx="8726228" cy="341630"/>
          </a:xfrm>
          <a:prstGeom prst="rect">
            <a:avLst/>
          </a:prstGeom>
        </p:spPr>
        <p:txBody>
          <a:bodyPr wrap="none" lIns="91436" tIns="45719" rIns="91436" bIns="45719">
            <a:spAutoFit/>
          </a:bodyPr>
          <a:lstStyle/>
          <a:p>
            <a:pPr algn="r" rtl="1">
              <a:lnSpc>
                <a:spcPct val="90000"/>
              </a:lnSpc>
              <a:spcBef>
                <a:spcPct val="20000"/>
              </a:spcBef>
              <a:buSzPct val="90000"/>
            </a:pPr>
            <a:r>
              <a:rPr lang="fa-IR" spc="-51" dirty="0" smtClean="0">
                <a:ea typeface="Segoe UI" pitchFamily="34" charset="0"/>
                <a:cs typeface="Segoe UI" pitchFamily="34" charset="0"/>
              </a:rPr>
              <a:t>کدک ها با توجه به میزان فشرده سازی دیتا مقداری از قدرت پردازش و زمان پردازنده را در بر می گیرند.</a:t>
            </a:r>
          </a:p>
        </p:txBody>
      </p:sp>
      <p:graphicFrame>
        <p:nvGraphicFramePr>
          <p:cNvPr id="5" name="Table 4"/>
          <p:cNvGraphicFramePr>
            <a:graphicFrameLocks noGrp="1"/>
          </p:cNvGraphicFramePr>
          <p:nvPr>
            <p:extLst>
              <p:ext uri="{D42A27DB-BD31-4B8C-83A1-F6EECF244321}">
                <p14:modId xmlns:p14="http://schemas.microsoft.com/office/powerpoint/2010/main" val="3892055111"/>
              </p:ext>
            </p:extLst>
          </p:nvPr>
        </p:nvGraphicFramePr>
        <p:xfrm>
          <a:off x="1098800" y="3172852"/>
          <a:ext cx="10133560" cy="3106027"/>
        </p:xfrm>
        <a:graphic>
          <a:graphicData uri="http://schemas.openxmlformats.org/drawingml/2006/table">
            <a:tbl>
              <a:tblPr firstRow="1" bandRow="1">
                <a:tableStyleId>{E8034E78-7F5D-4C2E-B375-FC64B27BC917}</a:tableStyleId>
              </a:tblPr>
              <a:tblGrid>
                <a:gridCol w="1454899"/>
                <a:gridCol w="1278547"/>
                <a:gridCol w="1454898"/>
                <a:gridCol w="1300590"/>
                <a:gridCol w="1344678"/>
                <a:gridCol w="1366722"/>
                <a:gridCol w="1933226"/>
              </a:tblGrid>
              <a:tr h="486850">
                <a:tc>
                  <a:txBody>
                    <a:bodyPr/>
                    <a:lstStyle/>
                    <a:p>
                      <a:pPr algn="ctr"/>
                      <a:r>
                        <a:rPr lang="en-US" dirty="0" smtClean="0">
                          <a:solidFill>
                            <a:schemeClr val="tx1"/>
                          </a:solidFill>
                          <a:latin typeface="Segoe UI Light" panose="020B0502040204020203" pitchFamily="34" charset="0"/>
                          <a:cs typeface="Segoe UI Light" panose="020B0502040204020203" pitchFamily="34" charset="0"/>
                        </a:rPr>
                        <a:t>H264</a:t>
                      </a:r>
                      <a:endParaRPr lang="en-US" dirty="0">
                        <a:solidFill>
                          <a:schemeClr val="tx1"/>
                        </a:solidFill>
                        <a:latin typeface="Segoe UI Light" panose="020B0502040204020203" pitchFamily="34" charset="0"/>
                        <a:cs typeface="Segoe UI Light" panose="020B0502040204020203" pitchFamily="34" charset="0"/>
                      </a:endParaRPr>
                    </a:p>
                  </a:txBody>
                  <a:tcPr anchor="ctr"/>
                </a:tc>
                <a:tc>
                  <a:txBody>
                    <a:bodyPr/>
                    <a:lstStyle/>
                    <a:p>
                      <a:pPr algn="ctr"/>
                      <a:r>
                        <a:rPr lang="en-US" dirty="0" smtClean="0">
                          <a:solidFill>
                            <a:schemeClr val="tx1"/>
                          </a:solidFill>
                          <a:latin typeface="Segoe UI Light" panose="020B0502040204020203" pitchFamily="34" charset="0"/>
                          <a:cs typeface="Segoe UI Light" panose="020B0502040204020203" pitchFamily="34" charset="0"/>
                        </a:rPr>
                        <a:t>iLBC</a:t>
                      </a:r>
                      <a:endParaRPr lang="en-US" dirty="0">
                        <a:solidFill>
                          <a:schemeClr val="tx1"/>
                        </a:solidFill>
                        <a:latin typeface="Segoe UI Light" panose="020B0502040204020203" pitchFamily="34" charset="0"/>
                        <a:cs typeface="Segoe UI Light" panose="020B0502040204020203" pitchFamily="34" charset="0"/>
                      </a:endParaRPr>
                    </a:p>
                  </a:txBody>
                  <a:tcPr anchor="ctr"/>
                </a:tc>
                <a:tc>
                  <a:txBody>
                    <a:bodyPr/>
                    <a:lstStyle/>
                    <a:p>
                      <a:pPr algn="ctr"/>
                      <a:r>
                        <a:rPr lang="en-US" dirty="0" smtClean="0">
                          <a:solidFill>
                            <a:schemeClr val="tx1"/>
                          </a:solidFill>
                          <a:latin typeface="Segoe UI Light" panose="020B0502040204020203" pitchFamily="34" charset="0"/>
                          <a:cs typeface="Segoe UI Light" panose="020B0502040204020203" pitchFamily="34" charset="0"/>
                        </a:rPr>
                        <a:t>G722</a:t>
                      </a:r>
                      <a:endParaRPr lang="en-US" dirty="0">
                        <a:solidFill>
                          <a:schemeClr val="tx1"/>
                        </a:solidFill>
                        <a:latin typeface="Segoe UI Light" panose="020B0502040204020203" pitchFamily="34" charset="0"/>
                        <a:cs typeface="Segoe UI Light" panose="020B0502040204020203" pitchFamily="34" charset="0"/>
                      </a:endParaRPr>
                    </a:p>
                  </a:txBody>
                  <a:tcPr anchor="ctr"/>
                </a:tc>
                <a:tc>
                  <a:txBody>
                    <a:bodyPr/>
                    <a:lstStyle/>
                    <a:p>
                      <a:pPr algn="ctr"/>
                      <a:r>
                        <a:rPr lang="en-US" dirty="0" smtClean="0">
                          <a:latin typeface="Segoe UI Light" panose="020B0502040204020203" pitchFamily="34" charset="0"/>
                          <a:cs typeface="Segoe UI Light" panose="020B0502040204020203" pitchFamily="34" charset="0"/>
                        </a:rPr>
                        <a:t>G723</a:t>
                      </a:r>
                      <a:endParaRPr lang="en-US"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en-US" dirty="0" smtClean="0">
                          <a:latin typeface="Segoe UI Light" panose="020B0502040204020203" pitchFamily="34" charset="0"/>
                          <a:cs typeface="Segoe UI Light" panose="020B0502040204020203" pitchFamily="34" charset="0"/>
                        </a:rPr>
                        <a:t>G729</a:t>
                      </a:r>
                      <a:endParaRPr lang="en-US"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en-US" dirty="0" smtClean="0">
                          <a:latin typeface="Segoe UI Light" panose="020B0502040204020203" pitchFamily="34" charset="0"/>
                          <a:cs typeface="Segoe UI Light" panose="020B0502040204020203" pitchFamily="34" charset="0"/>
                        </a:rPr>
                        <a:t>G711</a:t>
                      </a:r>
                      <a:endParaRPr lang="en-US"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endParaRPr lang="en-US" dirty="0">
                        <a:latin typeface="Segoe UI Light" panose="020B0502040204020203" pitchFamily="34" charset="0"/>
                        <a:cs typeface="Segoe UI Light" panose="020B0502040204020203" pitchFamily="34" charset="0"/>
                      </a:endParaRPr>
                    </a:p>
                  </a:txBody>
                  <a:tcPr anchor="ctr"/>
                </a:tc>
              </a:tr>
              <a:tr h="422075">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تصویری</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صوتی</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صوتی</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صوتی</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صوتی</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صوتی</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نوع کدک</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r>
              <a:tr h="1352952">
                <a:tc>
                  <a:txBody>
                    <a:bodyPr/>
                    <a:lstStyle/>
                    <a:p>
                      <a:pPr algn="ctr"/>
                      <a:r>
                        <a:rPr lang="en-US" sz="1800" kern="1200" dirty="0" smtClean="0">
                          <a:solidFill>
                            <a:schemeClr val="bg1">
                              <a:lumMod val="90000"/>
                              <a:lumOff val="10000"/>
                            </a:schemeClr>
                          </a:solidFill>
                          <a:latin typeface="Segoe UI Light" panose="020B0502040204020203" pitchFamily="34" charset="0"/>
                          <a:ea typeface="+mn-ea"/>
                          <a:cs typeface="Segoe UI Light" panose="020B0502040204020203" pitchFamily="34" charset="0"/>
                        </a:rPr>
                        <a:t>450 Kb/s 480x270</a:t>
                      </a:r>
                    </a:p>
                    <a:p>
                      <a:pPr algn="ctr"/>
                      <a:r>
                        <a:rPr lang="en-US" sz="1800" kern="1200" dirty="0" smtClean="0">
                          <a:solidFill>
                            <a:schemeClr val="bg1">
                              <a:lumMod val="90000"/>
                              <a:lumOff val="10000"/>
                            </a:schemeClr>
                          </a:solidFill>
                          <a:latin typeface="Segoe UI Light" panose="020B0502040204020203" pitchFamily="34" charset="0"/>
                          <a:ea typeface="+mn-ea"/>
                          <a:cs typeface="Segoe UI Light" panose="020B0502040204020203" pitchFamily="34" charset="0"/>
                        </a:rPr>
                        <a:t>250 Kb/s</a:t>
                      </a:r>
                    </a:p>
                    <a:p>
                      <a:pPr algn="ctr"/>
                      <a:r>
                        <a:rPr lang="en-US" sz="1800" kern="1200" dirty="0" smtClean="0">
                          <a:solidFill>
                            <a:schemeClr val="bg1">
                              <a:lumMod val="90000"/>
                              <a:lumOff val="10000"/>
                            </a:schemeClr>
                          </a:solidFill>
                          <a:latin typeface="Segoe UI Light" panose="020B0502040204020203" pitchFamily="34" charset="0"/>
                          <a:ea typeface="+mn-ea"/>
                          <a:cs typeface="Segoe UI Light" panose="020B0502040204020203" pitchFamily="34" charset="0"/>
                        </a:rPr>
                        <a:t>320x180</a:t>
                      </a:r>
                      <a:endParaRPr lang="en-US" sz="1800" kern="1200" dirty="0">
                        <a:solidFill>
                          <a:schemeClr val="bg1">
                            <a:lumMod val="90000"/>
                            <a:lumOff val="10000"/>
                          </a:schemeClr>
                        </a:solidFill>
                        <a:latin typeface="Segoe UI Light" panose="020B0502040204020203" pitchFamily="34" charset="0"/>
                        <a:ea typeface="+mn-ea"/>
                        <a:cs typeface="Segoe UI Light" panose="020B0502040204020203" pitchFamily="34" charset="0"/>
                      </a:endParaRPr>
                    </a:p>
                  </a:txBody>
                  <a:tcPr anchor="ctr"/>
                </a:tc>
                <a:tc>
                  <a:txBody>
                    <a:bodyPr/>
                    <a:lstStyle/>
                    <a:p>
                      <a:pPr algn="ctr"/>
                      <a:r>
                        <a:rPr lang="en-US" sz="1800" dirty="0" smtClean="0">
                          <a:solidFill>
                            <a:schemeClr val="bg1">
                              <a:lumMod val="90000"/>
                              <a:lumOff val="10000"/>
                            </a:schemeClr>
                          </a:solidFill>
                          <a:latin typeface="Segoe UI Light" panose="020B0502040204020203" pitchFamily="34" charset="0"/>
                          <a:cs typeface="Segoe UI Light" panose="020B0502040204020203" pitchFamily="34" charset="0"/>
                        </a:rPr>
                        <a:t>27.7 Kb/s</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87.2</a:t>
                      </a:r>
                      <a:r>
                        <a:rPr lang="en-US" sz="1800" dirty="0" smtClean="0">
                          <a:solidFill>
                            <a:schemeClr val="bg1">
                              <a:lumMod val="90000"/>
                              <a:lumOff val="10000"/>
                            </a:schemeClr>
                          </a:solidFill>
                          <a:latin typeface="Segoe UI Light" panose="020B0502040204020203" pitchFamily="34" charset="0"/>
                          <a:cs typeface="Segoe UI Light" panose="020B0502040204020203" pitchFamily="34" charset="0"/>
                        </a:rPr>
                        <a:t> Kb/s</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en-US" sz="1800" dirty="0" smtClean="0">
                          <a:solidFill>
                            <a:schemeClr val="bg1">
                              <a:lumMod val="90000"/>
                              <a:lumOff val="10000"/>
                            </a:schemeClr>
                          </a:solidFill>
                          <a:latin typeface="Segoe UI Light" panose="020B0502040204020203" pitchFamily="34" charset="0"/>
                          <a:cs typeface="Segoe UI Light" panose="020B0502040204020203" pitchFamily="34" charset="0"/>
                        </a:rPr>
                        <a:t>21.9 Kb/s</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en-US" sz="1800" dirty="0" smtClean="0">
                          <a:solidFill>
                            <a:schemeClr val="bg1">
                              <a:lumMod val="90000"/>
                              <a:lumOff val="10000"/>
                            </a:schemeClr>
                          </a:solidFill>
                          <a:latin typeface="Segoe UI Light" panose="020B0502040204020203" pitchFamily="34" charset="0"/>
                          <a:cs typeface="Segoe UI Light" panose="020B0502040204020203" pitchFamily="34" charset="0"/>
                        </a:rPr>
                        <a:t>31.2</a:t>
                      </a:r>
                      <a:r>
                        <a:rPr lang="en-US" sz="1800" baseline="0" dirty="0" smtClean="0">
                          <a:solidFill>
                            <a:schemeClr val="bg1">
                              <a:lumMod val="90000"/>
                              <a:lumOff val="10000"/>
                            </a:schemeClr>
                          </a:solidFill>
                          <a:latin typeface="Segoe UI Light" panose="020B0502040204020203" pitchFamily="34" charset="0"/>
                          <a:cs typeface="Segoe UI Light" panose="020B0502040204020203" pitchFamily="34" charset="0"/>
                        </a:rPr>
                        <a:t> Kb/s</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en-US" sz="1800" dirty="0" smtClean="0">
                          <a:solidFill>
                            <a:schemeClr val="bg1">
                              <a:lumMod val="90000"/>
                              <a:lumOff val="10000"/>
                            </a:schemeClr>
                          </a:solidFill>
                          <a:latin typeface="Segoe UI Light" panose="020B0502040204020203" pitchFamily="34" charset="0"/>
                          <a:cs typeface="Segoe UI Light" panose="020B0502040204020203" pitchFamily="34" charset="0"/>
                        </a:rPr>
                        <a:t>87.2</a:t>
                      </a:r>
                      <a:r>
                        <a:rPr lang="en-US" sz="1800" baseline="0" dirty="0" smtClean="0">
                          <a:solidFill>
                            <a:schemeClr val="bg1">
                              <a:lumMod val="90000"/>
                              <a:lumOff val="10000"/>
                            </a:schemeClr>
                          </a:solidFill>
                          <a:latin typeface="Segoe UI Light" panose="020B0502040204020203" pitchFamily="34" charset="0"/>
                          <a:cs typeface="Segoe UI Light" panose="020B0502040204020203" pitchFamily="34" charset="0"/>
                        </a:rPr>
                        <a:t> Kb/s</a:t>
                      </a:r>
                      <a:endParaRPr lang="en-US" sz="1800" dirty="0" smtClean="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حجم بسته برای هر مکالمه</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r>
              <a:tr h="422075">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رایگان</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رایگان</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رایگان</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تجاری</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تجاری</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رایگان</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لایسنس</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r>
              <a:tr h="422075">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بله</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خیر</a:t>
                      </a:r>
                      <a:endParaRPr lang="en-US" sz="1800" kern="1200" dirty="0">
                        <a:solidFill>
                          <a:schemeClr val="bg1">
                            <a:lumMod val="90000"/>
                            <a:lumOff val="10000"/>
                          </a:schemeClr>
                        </a:solidFill>
                        <a:latin typeface="Segoe UI Light" panose="020B0502040204020203" pitchFamily="34" charset="0"/>
                        <a:ea typeface="+mn-ea"/>
                        <a:cs typeface="Segoe UI Light" panose="020B0502040204020203" pitchFamily="34" charset="0"/>
                      </a:endParaRPr>
                    </a:p>
                  </a:txBody>
                  <a:tcPr anchor="ctr"/>
                </a:tc>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بله</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خیر</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خیر</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بله</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fa-IR" sz="1800" dirty="0" smtClean="0">
                          <a:solidFill>
                            <a:schemeClr val="bg1">
                              <a:lumMod val="90000"/>
                              <a:lumOff val="10000"/>
                            </a:schemeClr>
                          </a:solidFill>
                          <a:latin typeface="Segoe UI Light" panose="020B0502040204020203" pitchFamily="34" charset="0"/>
                          <a:cs typeface="Segoe UI Light" panose="020B0502040204020203" pitchFamily="34" charset="0"/>
                        </a:rPr>
                        <a:t>موجود در الستیکس</a:t>
                      </a:r>
                      <a:endParaRPr lang="en-US" sz="18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r>
            </a:tbl>
          </a:graphicData>
        </a:graphic>
      </p:graphicFrame>
      <p:sp>
        <p:nvSpPr>
          <p:cNvPr id="3" name="Footer Placeholder 2"/>
          <p:cNvSpPr>
            <a:spLocks noGrp="1"/>
          </p:cNvSpPr>
          <p:nvPr>
            <p:ph type="ftr" sz="quarter" idx="11"/>
          </p:nvPr>
        </p:nvSpPr>
        <p:spPr/>
        <p:txBody>
          <a:bodyPr/>
          <a:lstStyle/>
          <a:p>
            <a:r>
              <a:rPr lang="fa-IR" smtClean="0"/>
              <a:t>ویپ ایران</a:t>
            </a:r>
            <a:endParaRPr lang="en-US"/>
          </a:p>
        </p:txBody>
      </p:sp>
    </p:spTree>
    <p:extLst>
      <p:ext uri="{BB962C8B-B14F-4D97-AF65-F5344CB8AC3E}">
        <p14:creationId xmlns:p14="http://schemas.microsoft.com/office/powerpoint/2010/main" val="322030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376940"/>
            <a:ext cx="9784080" cy="829007"/>
          </a:xfrm>
        </p:spPr>
        <p:txBody>
          <a:bodyPr>
            <a:noAutofit/>
          </a:bodyPr>
          <a:lstStyle/>
          <a:p>
            <a:pPr algn="r" rtl="1"/>
            <a:r>
              <a:rPr lang="fa-IR" dirty="0" smtClean="0">
                <a:latin typeface="Segoe UI Light" panose="020B0502040204020203" pitchFamily="34" charset="0"/>
                <a:cs typeface="Segoe UI Light" panose="020B0502040204020203" pitchFamily="34" charset="0"/>
              </a:rPr>
              <a:t>استریسک و </a:t>
            </a:r>
            <a:r>
              <a:rPr lang="en-US" dirty="0" smtClean="0">
                <a:latin typeface="Segoe UI Light" panose="020B0502040204020203" pitchFamily="34" charset="0"/>
                <a:cs typeface="Segoe UI Light" panose="020B0502040204020203" pitchFamily="34" charset="0"/>
              </a:rPr>
              <a:t>Codecs</a:t>
            </a:r>
            <a:endParaRPr lang="en-US" dirty="0">
              <a:solidFill>
                <a:schemeClr val="bg1">
                  <a:lumMod val="50000"/>
                  <a:lumOff val="50000"/>
                </a:schemeClr>
              </a:solidFill>
              <a:latin typeface="Segoe UI Light" panose="020B0502040204020203" pitchFamily="34" charset="0"/>
              <a:cs typeface="Segoe UI Light" panose="020B0502040204020203" pitchFamily="34" charset="0"/>
            </a:endParaRPr>
          </a:p>
        </p:txBody>
      </p:sp>
      <p:sp>
        <p:nvSpPr>
          <p:cNvPr id="4" name="TextBox 3"/>
          <p:cNvSpPr txBox="1"/>
          <p:nvPr/>
        </p:nvSpPr>
        <p:spPr>
          <a:xfrm>
            <a:off x="1202919" y="863550"/>
            <a:ext cx="4039888" cy="1323439"/>
          </a:xfrm>
          <a:prstGeom prst="rect">
            <a:avLst/>
          </a:prstGeom>
          <a:noFill/>
        </p:spPr>
        <p:txBody>
          <a:bodyPr wrap="none" rtlCol="0">
            <a:spAutoFit/>
          </a:bodyPr>
          <a:lstStyle/>
          <a:p>
            <a:r>
              <a:rPr lang="en-US" sz="4000" dirty="0" smtClean="0">
                <a:solidFill>
                  <a:schemeClr val="bg1">
                    <a:lumMod val="75000"/>
                    <a:lumOff val="25000"/>
                  </a:schemeClr>
                </a:solidFill>
                <a:latin typeface="Segoe UI Light" panose="020B0502040204020203" pitchFamily="34" charset="0"/>
                <a:cs typeface="Segoe UI Light" panose="020B0502040204020203" pitchFamily="34" charset="0"/>
              </a:rPr>
              <a:t>Asterisk &amp; Codecs</a:t>
            </a:r>
          </a:p>
          <a:p>
            <a:endParaRPr lang="en-US" sz="4000" dirty="0">
              <a:solidFill>
                <a:schemeClr val="bg1">
                  <a:lumMod val="75000"/>
                  <a:lumOff val="25000"/>
                </a:schemeClr>
              </a:solidFill>
            </a:endParaRPr>
          </a:p>
        </p:txBody>
      </p:sp>
      <p:sp>
        <p:nvSpPr>
          <p:cNvPr id="3" name="Footer Placeholder 2"/>
          <p:cNvSpPr>
            <a:spLocks noGrp="1"/>
          </p:cNvSpPr>
          <p:nvPr>
            <p:ph type="ftr" sz="quarter" idx="11"/>
          </p:nvPr>
        </p:nvSpPr>
        <p:spPr/>
        <p:txBody>
          <a:bodyPr/>
          <a:lstStyle/>
          <a:p>
            <a:r>
              <a:rPr lang="fa-IR" smtClean="0"/>
              <a:t>ویپ ایران</a:t>
            </a:r>
            <a:endParaRPr lang="en-US"/>
          </a:p>
        </p:txBody>
      </p:sp>
      <p:sp>
        <p:nvSpPr>
          <p:cNvPr id="14" name="Content Placeholder 2"/>
          <p:cNvSpPr>
            <a:spLocks noGrp="1"/>
          </p:cNvSpPr>
          <p:nvPr>
            <p:ph idx="1"/>
          </p:nvPr>
        </p:nvSpPr>
        <p:spPr>
          <a:xfrm>
            <a:off x="1068857" y="2382111"/>
            <a:ext cx="9572054" cy="1100126"/>
          </a:xfrm>
        </p:spPr>
        <p:txBody>
          <a:bodyPr>
            <a:normAutofit/>
          </a:bodyPr>
          <a:lstStyle/>
          <a:p>
            <a:pPr algn="r" rtl="1">
              <a:spcBef>
                <a:spcPct val="20000"/>
              </a:spcBef>
              <a:buSzPct val="90000"/>
            </a:pPr>
            <a:r>
              <a:rPr lang="fa-IR" sz="1800" spc="-51" dirty="0" smtClean="0">
                <a:ea typeface="Segoe UI" pitchFamily="34" charset="0"/>
                <a:cs typeface="Segoe UI" pitchFamily="34" charset="0"/>
              </a:rPr>
              <a:t>برای فعال نمودن یک کدک صوتی و یا تصویری کافی است اجازه استفاده از آن را به استریسک در فایل مربوطه بدهید..</a:t>
            </a:r>
          </a:p>
          <a:p>
            <a:pPr algn="r" rtl="1">
              <a:spcBef>
                <a:spcPct val="20000"/>
              </a:spcBef>
              <a:buSzPct val="90000"/>
            </a:pPr>
            <a:r>
              <a:rPr lang="fa-IR" sz="1800" spc="-51" dirty="0" smtClean="0">
                <a:ea typeface="Segoe UI" pitchFamily="34" charset="0"/>
                <a:cs typeface="Segoe UI" pitchFamily="34" charset="0"/>
              </a:rPr>
              <a:t>اعمال تغییرات در فایل </a:t>
            </a:r>
            <a:r>
              <a:rPr lang="en-US" sz="1800" spc="-51" dirty="0" err="1" smtClean="0">
                <a:ea typeface="Segoe UI" pitchFamily="34" charset="0"/>
                <a:cs typeface="Segoe UI" pitchFamily="34" charset="0"/>
              </a:rPr>
              <a:t>sip_general_custom.conf</a:t>
            </a:r>
            <a:r>
              <a:rPr lang="fa-IR" sz="1800" spc="-51" dirty="0">
                <a:ea typeface="Segoe UI" pitchFamily="34" charset="0"/>
                <a:cs typeface="Segoe UI" pitchFamily="34" charset="0"/>
              </a:rPr>
              <a:t> </a:t>
            </a:r>
            <a:r>
              <a:rPr lang="fa-IR" sz="1800" spc="-51" dirty="0" smtClean="0">
                <a:ea typeface="Segoe UI" pitchFamily="34" charset="0"/>
                <a:cs typeface="Segoe UI" pitchFamily="34" charset="0"/>
              </a:rPr>
              <a:t> واقع در مسیر </a:t>
            </a:r>
            <a:r>
              <a:rPr lang="en-US" sz="1800" spc="-51" dirty="0" smtClean="0">
                <a:ea typeface="Segoe UI" pitchFamily="34" charset="0"/>
                <a:cs typeface="Segoe UI" pitchFamily="34" charset="0"/>
              </a:rPr>
              <a:t>/</a:t>
            </a:r>
            <a:r>
              <a:rPr lang="en-US" sz="1800" spc="-51" dirty="0" err="1" smtClean="0">
                <a:ea typeface="Segoe UI" pitchFamily="34" charset="0"/>
                <a:cs typeface="Segoe UI" pitchFamily="34" charset="0"/>
              </a:rPr>
              <a:t>etc</a:t>
            </a:r>
            <a:r>
              <a:rPr lang="en-US" sz="1800" spc="-51" dirty="0" smtClean="0">
                <a:ea typeface="Segoe UI" pitchFamily="34" charset="0"/>
                <a:cs typeface="Segoe UI" pitchFamily="34" charset="0"/>
              </a:rPr>
              <a:t>/asterisk/</a:t>
            </a:r>
          </a:p>
          <a:p>
            <a:pPr algn="r" rtl="1">
              <a:spcBef>
                <a:spcPct val="20000"/>
              </a:spcBef>
              <a:buSzPct val="90000"/>
            </a:pPr>
            <a:endParaRPr lang="en-US" sz="1800" spc="-51" dirty="0">
              <a:ea typeface="Segoe UI" pitchFamily="34" charset="0"/>
              <a:cs typeface="Segoe UI" pitchFamily="34" charset="0"/>
            </a:endParaRPr>
          </a:p>
          <a:p>
            <a:pPr algn="r" rtl="1">
              <a:spcBef>
                <a:spcPct val="20000"/>
              </a:spcBef>
              <a:buSzPct val="90000"/>
            </a:pPr>
            <a:endParaRPr lang="fa-IR" sz="1800" spc="-51" dirty="0">
              <a:ea typeface="Segoe UI" pitchFamily="34" charset="0"/>
              <a:cs typeface="Segoe UI" pitchFamily="34" charset="0"/>
            </a:endParaRPr>
          </a:p>
        </p:txBody>
      </p:sp>
      <p:sp>
        <p:nvSpPr>
          <p:cNvPr id="6" name="Content Placeholder 2"/>
          <p:cNvSpPr txBox="1">
            <a:spLocks/>
          </p:cNvSpPr>
          <p:nvPr/>
        </p:nvSpPr>
        <p:spPr>
          <a:xfrm>
            <a:off x="1068857" y="3482237"/>
            <a:ext cx="9572054" cy="313150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rtl="1">
              <a:spcBef>
                <a:spcPct val="20000"/>
              </a:spcBef>
              <a:buSzPct val="90000"/>
              <a:buNone/>
            </a:pPr>
            <a:r>
              <a:rPr lang="en-US" sz="1800" spc="-51" dirty="0" err="1">
                <a:ea typeface="Segoe UI" pitchFamily="34" charset="0"/>
                <a:cs typeface="Segoe UI" pitchFamily="34" charset="0"/>
              </a:rPr>
              <a:t>videosupport</a:t>
            </a:r>
            <a:r>
              <a:rPr lang="en-US" sz="1800" spc="-51" dirty="0">
                <a:ea typeface="Segoe UI" pitchFamily="34" charset="0"/>
                <a:cs typeface="Segoe UI" pitchFamily="34" charset="0"/>
              </a:rPr>
              <a:t>=yes</a:t>
            </a:r>
            <a:endParaRPr lang="fa-IR" sz="1800" spc="-51" dirty="0" smtClean="0">
              <a:ea typeface="Segoe UI" pitchFamily="34" charset="0"/>
              <a:cs typeface="Segoe UI" pitchFamily="34" charset="0"/>
            </a:endParaRPr>
          </a:p>
          <a:p>
            <a:pPr marL="0" indent="0" rtl="1">
              <a:spcBef>
                <a:spcPct val="20000"/>
              </a:spcBef>
              <a:buSzPct val="90000"/>
              <a:buNone/>
            </a:pPr>
            <a:r>
              <a:rPr lang="en-US" sz="1800" spc="-51" dirty="0" smtClean="0">
                <a:ea typeface="Segoe UI" pitchFamily="34" charset="0"/>
                <a:cs typeface="Segoe UI" pitchFamily="34" charset="0"/>
              </a:rPr>
              <a:t>disallow=all</a:t>
            </a:r>
            <a:endParaRPr lang="en-US" sz="1800" spc="-51" dirty="0">
              <a:ea typeface="Segoe UI" pitchFamily="34" charset="0"/>
              <a:cs typeface="Segoe UI" pitchFamily="34" charset="0"/>
            </a:endParaRPr>
          </a:p>
          <a:p>
            <a:pPr marL="0" indent="0" rtl="1">
              <a:spcBef>
                <a:spcPct val="20000"/>
              </a:spcBef>
              <a:buSzPct val="90000"/>
              <a:buNone/>
            </a:pPr>
            <a:r>
              <a:rPr lang="en-US" sz="1800" spc="-51" dirty="0" smtClean="0">
                <a:ea typeface="Segoe UI" pitchFamily="34" charset="0"/>
                <a:cs typeface="Segoe UI" pitchFamily="34" charset="0"/>
              </a:rPr>
              <a:t>allow=</a:t>
            </a:r>
            <a:r>
              <a:rPr lang="en-US" sz="1800" spc="-51" dirty="0" err="1" smtClean="0">
                <a:ea typeface="Segoe UI" pitchFamily="34" charset="0"/>
                <a:cs typeface="Segoe UI" pitchFamily="34" charset="0"/>
              </a:rPr>
              <a:t>gsm</a:t>
            </a:r>
            <a:endParaRPr lang="en-US" sz="1800" spc="-51" dirty="0">
              <a:ea typeface="Segoe UI" pitchFamily="34" charset="0"/>
              <a:cs typeface="Segoe UI" pitchFamily="34" charset="0"/>
            </a:endParaRPr>
          </a:p>
          <a:p>
            <a:pPr marL="0" indent="0" rtl="1">
              <a:spcBef>
                <a:spcPct val="20000"/>
              </a:spcBef>
              <a:buSzPct val="90000"/>
              <a:buNone/>
            </a:pPr>
            <a:r>
              <a:rPr lang="en-US" sz="1800" spc="-51" dirty="0" smtClean="0">
                <a:ea typeface="Segoe UI" pitchFamily="34" charset="0"/>
                <a:cs typeface="Segoe UI" pitchFamily="34" charset="0"/>
              </a:rPr>
              <a:t>allow=g722</a:t>
            </a:r>
            <a:endParaRPr lang="en-US" sz="1800" spc="-51" dirty="0">
              <a:ea typeface="Segoe UI" pitchFamily="34" charset="0"/>
              <a:cs typeface="Segoe UI" pitchFamily="34" charset="0"/>
            </a:endParaRPr>
          </a:p>
          <a:p>
            <a:pPr marL="0" indent="0" rtl="1">
              <a:spcBef>
                <a:spcPct val="20000"/>
              </a:spcBef>
              <a:buSzPct val="90000"/>
              <a:buNone/>
            </a:pPr>
            <a:r>
              <a:rPr lang="en-US" sz="1800" spc="-51" dirty="0">
                <a:ea typeface="Segoe UI" pitchFamily="34" charset="0"/>
                <a:cs typeface="Segoe UI" pitchFamily="34" charset="0"/>
              </a:rPr>
              <a:t>allow=</a:t>
            </a:r>
            <a:r>
              <a:rPr lang="en-US" sz="1800" spc="-51" dirty="0" err="1">
                <a:ea typeface="Segoe UI" pitchFamily="34" charset="0"/>
                <a:cs typeface="Segoe UI" pitchFamily="34" charset="0"/>
              </a:rPr>
              <a:t>ilbc</a:t>
            </a:r>
            <a:endParaRPr lang="en-US" sz="1800" spc="-51" dirty="0">
              <a:ea typeface="Segoe UI" pitchFamily="34" charset="0"/>
              <a:cs typeface="Segoe UI" pitchFamily="34" charset="0"/>
            </a:endParaRPr>
          </a:p>
          <a:p>
            <a:pPr marL="0" indent="0" rtl="1">
              <a:spcBef>
                <a:spcPct val="20000"/>
              </a:spcBef>
              <a:buSzPct val="90000"/>
              <a:buNone/>
            </a:pPr>
            <a:r>
              <a:rPr lang="en-US" sz="1800" spc="-51" dirty="0">
                <a:ea typeface="Segoe UI" pitchFamily="34" charset="0"/>
                <a:cs typeface="Segoe UI" pitchFamily="34" charset="0"/>
              </a:rPr>
              <a:t>allow=h264</a:t>
            </a:r>
          </a:p>
          <a:p>
            <a:pPr marL="0" indent="0" rtl="1">
              <a:spcBef>
                <a:spcPct val="20000"/>
              </a:spcBef>
              <a:buSzPct val="90000"/>
              <a:buNone/>
            </a:pPr>
            <a:r>
              <a:rPr lang="en-US" sz="1800" spc="-51" dirty="0">
                <a:ea typeface="Segoe UI" pitchFamily="34" charset="0"/>
                <a:cs typeface="Segoe UI" pitchFamily="34" charset="0"/>
              </a:rPr>
              <a:t>allow=h263p</a:t>
            </a:r>
            <a:endParaRPr lang="en-US" sz="3600" spc="-51" dirty="0">
              <a:latin typeface="Eras Light ITC" panose="020B0402030504020804" pitchFamily="34" charset="0"/>
              <a:ea typeface="Segoe UI" pitchFamily="34" charset="0"/>
              <a:cs typeface="Segoe UI" pitchFamily="34" charset="0"/>
            </a:endParaRPr>
          </a:p>
        </p:txBody>
      </p:sp>
    </p:spTree>
    <p:extLst>
      <p:ext uri="{BB962C8B-B14F-4D97-AF65-F5344CB8AC3E}">
        <p14:creationId xmlns:p14="http://schemas.microsoft.com/office/powerpoint/2010/main" val="3815114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latin typeface="Segoe UI Light" panose="020B0502040204020203" pitchFamily="34" charset="0"/>
                <a:cs typeface="Segoe UI Light" panose="020B0502040204020203" pitchFamily="34" charset="0"/>
              </a:rPr>
              <a:t>مسیر دهی</a:t>
            </a:r>
            <a:endParaRPr lang="en-US" dirty="0">
              <a:latin typeface="Segoe UI Light" panose="020B0502040204020203" pitchFamily="34" charset="0"/>
              <a:cs typeface="Segoe UI Light" panose="020B0502040204020203" pitchFamily="34" charset="0"/>
            </a:endParaRPr>
          </a:p>
        </p:txBody>
      </p:sp>
      <p:sp>
        <p:nvSpPr>
          <p:cNvPr id="3" name="Footer Placeholder 2"/>
          <p:cNvSpPr>
            <a:spLocks noGrp="1"/>
          </p:cNvSpPr>
          <p:nvPr>
            <p:ph type="ftr" sz="quarter" idx="11"/>
          </p:nvPr>
        </p:nvSpPr>
        <p:spPr/>
        <p:txBody>
          <a:bodyPr/>
          <a:lstStyle/>
          <a:p>
            <a:r>
              <a:rPr lang="fa-IR" smtClean="0"/>
              <a:t>ویپ ایران</a:t>
            </a:r>
            <a:endParaRPr lang="en-US"/>
          </a:p>
        </p:txBody>
      </p:sp>
      <p:sp>
        <p:nvSpPr>
          <p:cNvPr id="7" name="Rectangle 6"/>
          <p:cNvSpPr/>
          <p:nvPr/>
        </p:nvSpPr>
        <p:spPr>
          <a:xfrm>
            <a:off x="3015916" y="1973179"/>
            <a:ext cx="8999621" cy="4778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858" y="2144432"/>
            <a:ext cx="1523999" cy="155974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919" y="3704175"/>
            <a:ext cx="2005876" cy="62804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561" y="4616653"/>
            <a:ext cx="812505" cy="90923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627" y="5699313"/>
            <a:ext cx="1252678" cy="1052671"/>
          </a:xfrm>
          <a:prstGeom prst="rect">
            <a:avLst/>
          </a:prstGeom>
        </p:spPr>
      </p:pic>
      <p:sp>
        <p:nvSpPr>
          <p:cNvPr id="13" name="Flowchart: Connector 12"/>
          <p:cNvSpPr/>
          <p:nvPr/>
        </p:nvSpPr>
        <p:spPr>
          <a:xfrm>
            <a:off x="3243329" y="2406316"/>
            <a:ext cx="1344714" cy="1219199"/>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DAHDI (ZAP)</a:t>
            </a:r>
            <a:endParaRPr lang="en-US" dirty="0"/>
          </a:p>
        </p:txBody>
      </p:sp>
      <p:sp>
        <p:nvSpPr>
          <p:cNvPr id="14" name="Flowchart: Connector 13"/>
          <p:cNvSpPr/>
          <p:nvPr/>
        </p:nvSpPr>
        <p:spPr>
          <a:xfrm>
            <a:off x="3256854" y="3805758"/>
            <a:ext cx="1344714" cy="1219199"/>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SIP</a:t>
            </a:r>
            <a:endParaRPr lang="en-US" dirty="0"/>
          </a:p>
        </p:txBody>
      </p:sp>
      <p:sp>
        <p:nvSpPr>
          <p:cNvPr id="15" name="Flowchart: Connector 14"/>
          <p:cNvSpPr/>
          <p:nvPr/>
        </p:nvSpPr>
        <p:spPr>
          <a:xfrm>
            <a:off x="3256854" y="5205202"/>
            <a:ext cx="1344714" cy="1219199"/>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IAX2</a:t>
            </a:r>
            <a:endParaRPr lang="en-US" dirty="0"/>
          </a:p>
        </p:txBody>
      </p:sp>
      <p:sp>
        <p:nvSpPr>
          <p:cNvPr id="18" name="Rectangle 17"/>
          <p:cNvSpPr/>
          <p:nvPr/>
        </p:nvSpPr>
        <p:spPr bwMode="auto">
          <a:xfrm>
            <a:off x="3130576" y="1664600"/>
            <a:ext cx="1470992" cy="566416"/>
          </a:xfrm>
          <a:prstGeom prst="rect">
            <a:avLst/>
          </a:prstGeom>
          <a:solidFill>
            <a:schemeClr val="tx2">
              <a:lumMod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z="2400"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TRUNK</a:t>
            </a:r>
            <a:endParaRPr lang="en-US" sz="24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Left Arrow 18"/>
          <p:cNvSpPr/>
          <p:nvPr/>
        </p:nvSpPr>
        <p:spPr>
          <a:xfrm>
            <a:off x="5157164" y="3222686"/>
            <a:ext cx="4548310" cy="401052"/>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 name="Left Arrow 19"/>
          <p:cNvSpPr/>
          <p:nvPr/>
        </p:nvSpPr>
        <p:spPr>
          <a:xfrm flipH="1">
            <a:off x="6312196" y="5449376"/>
            <a:ext cx="4548309" cy="401052"/>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1" name="Rectangle 20"/>
          <p:cNvSpPr/>
          <p:nvPr/>
        </p:nvSpPr>
        <p:spPr bwMode="auto">
          <a:xfrm>
            <a:off x="9801357" y="3140004"/>
            <a:ext cx="1059148" cy="566416"/>
          </a:xfrm>
          <a:prstGeom prst="rect">
            <a:avLst/>
          </a:prstGeom>
          <a:solidFill>
            <a:schemeClr val="tx2">
              <a:lumMod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Outbound Route</a:t>
            </a:r>
            <a:endParaRPr lang="en-US"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2" name="Rectangle 21"/>
          <p:cNvSpPr/>
          <p:nvPr/>
        </p:nvSpPr>
        <p:spPr bwMode="auto">
          <a:xfrm>
            <a:off x="5157164" y="5330115"/>
            <a:ext cx="1059148" cy="566416"/>
          </a:xfrm>
          <a:prstGeom prst="rect">
            <a:avLst/>
          </a:prstGeom>
          <a:solidFill>
            <a:schemeClr val="tx2">
              <a:lumMod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Route</a:t>
            </a:r>
            <a:endParaRPr lang="en-US"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3" name="Rectangle 22"/>
          <p:cNvSpPr/>
          <p:nvPr/>
        </p:nvSpPr>
        <p:spPr>
          <a:xfrm>
            <a:off x="7904129" y="2818723"/>
            <a:ext cx="1280160" cy="36991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DialPattern</a:t>
            </a:r>
          </a:p>
        </p:txBody>
      </p:sp>
      <p:sp>
        <p:nvSpPr>
          <p:cNvPr id="24" name="Rectangle 23"/>
          <p:cNvSpPr/>
          <p:nvPr/>
        </p:nvSpPr>
        <p:spPr>
          <a:xfrm>
            <a:off x="5954201" y="2816773"/>
            <a:ext cx="1280160" cy="36991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Trunk</a:t>
            </a:r>
          </a:p>
        </p:txBody>
      </p:sp>
      <p:sp>
        <p:nvSpPr>
          <p:cNvPr id="25" name="Rectangle 24"/>
          <p:cNvSpPr/>
          <p:nvPr/>
        </p:nvSpPr>
        <p:spPr>
          <a:xfrm>
            <a:off x="6758082" y="5050487"/>
            <a:ext cx="1280160" cy="36991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CID/DID</a:t>
            </a:r>
          </a:p>
        </p:txBody>
      </p:sp>
      <p:sp>
        <p:nvSpPr>
          <p:cNvPr id="26" name="Rectangle 25"/>
          <p:cNvSpPr/>
          <p:nvPr/>
        </p:nvSpPr>
        <p:spPr>
          <a:xfrm>
            <a:off x="8682045" y="5052159"/>
            <a:ext cx="1554480" cy="36991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Destination</a:t>
            </a:r>
          </a:p>
        </p:txBody>
      </p:sp>
    </p:spTree>
    <p:extLst>
      <p:ext uri="{BB962C8B-B14F-4D97-AF65-F5344CB8AC3E}">
        <p14:creationId xmlns:p14="http://schemas.microsoft.com/office/powerpoint/2010/main" val="16165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443200"/>
            <a:ext cx="10049124" cy="709737"/>
          </a:xfrm>
        </p:spPr>
        <p:txBody>
          <a:bodyPr>
            <a:noAutofit/>
          </a:bodyPr>
          <a:lstStyle/>
          <a:p>
            <a:pPr algn="r" rtl="1"/>
            <a:r>
              <a:rPr lang="fa-IR" dirty="0" smtClean="0">
                <a:latin typeface="Segoe UI Light" panose="020B0502040204020203" pitchFamily="34" charset="0"/>
                <a:cs typeface="Segoe UI Light" panose="020B0502040204020203" pitchFamily="34" charset="0"/>
              </a:rPr>
              <a:t>راه کار های مبتنی بر ویپ</a:t>
            </a:r>
            <a:endParaRPr lang="en-US" dirty="0">
              <a:latin typeface="Segoe UI Light" panose="020B0502040204020203" pitchFamily="34" charset="0"/>
              <a:cs typeface="Segoe UI Light" panose="020B0502040204020203" pitchFamily="34" charset="0"/>
            </a:endParaRPr>
          </a:p>
        </p:txBody>
      </p:sp>
      <p:sp>
        <p:nvSpPr>
          <p:cNvPr id="3" name="Content Placeholder 2"/>
          <p:cNvSpPr>
            <a:spLocks noGrp="1"/>
          </p:cNvSpPr>
          <p:nvPr>
            <p:ph idx="1"/>
          </p:nvPr>
        </p:nvSpPr>
        <p:spPr>
          <a:xfrm>
            <a:off x="609598" y="2077940"/>
            <a:ext cx="10642445" cy="4206240"/>
          </a:xfrm>
        </p:spPr>
        <p:txBody>
          <a:bodyPr>
            <a:normAutofit fontScale="92500" lnSpcReduction="10000"/>
          </a:bodyPr>
          <a:lstStyle/>
          <a:p>
            <a:pPr algn="r" rtl="1"/>
            <a:r>
              <a:rPr lang="fa-IR" sz="3200" dirty="0" smtClean="0">
                <a:latin typeface="Segoe UI Light" panose="020B0502040204020203" pitchFamily="34" charset="0"/>
                <a:cs typeface="Segoe UI Light" panose="020B0502040204020203" pitchFamily="34" charset="0"/>
              </a:rPr>
              <a:t>سیستم های تلفنی متمرکز (سانترال) </a:t>
            </a:r>
            <a:r>
              <a:rPr lang="en-US" sz="3200" dirty="0" smtClean="0">
                <a:latin typeface="Segoe UI Light" panose="020B0502040204020203" pitchFamily="34" charset="0"/>
                <a:cs typeface="Segoe UI Light" panose="020B0502040204020203" pitchFamily="34" charset="0"/>
              </a:rPr>
              <a:t>IPPBX</a:t>
            </a:r>
          </a:p>
          <a:p>
            <a:pPr algn="r" rtl="1"/>
            <a:r>
              <a:rPr lang="fa-IR" sz="3200" dirty="0" smtClean="0">
                <a:latin typeface="Segoe UI Light" panose="020B0502040204020203" pitchFamily="34" charset="0"/>
                <a:cs typeface="Segoe UI Light" panose="020B0502040204020203" pitchFamily="34" charset="0"/>
              </a:rPr>
              <a:t>مرکز تماس (</a:t>
            </a:r>
            <a:r>
              <a:rPr lang="en-US" sz="3200" dirty="0" smtClean="0">
                <a:latin typeface="Segoe UI Light" panose="020B0502040204020203" pitchFamily="34" charset="0"/>
                <a:cs typeface="Segoe UI Light" panose="020B0502040204020203" pitchFamily="34" charset="0"/>
              </a:rPr>
              <a:t>Call Center</a:t>
            </a:r>
            <a:r>
              <a:rPr lang="fa-IR" sz="3200" dirty="0" smtClean="0">
                <a:latin typeface="Segoe UI Light" panose="020B0502040204020203" pitchFamily="34" charset="0"/>
                <a:cs typeface="Segoe UI Light" panose="020B0502040204020203" pitchFamily="34" charset="0"/>
              </a:rPr>
              <a:t>)</a:t>
            </a:r>
            <a:endParaRPr lang="en-US" sz="3200" dirty="0" smtClean="0">
              <a:latin typeface="Segoe UI Light" panose="020B0502040204020203" pitchFamily="34" charset="0"/>
              <a:cs typeface="Segoe UI Light" panose="020B0502040204020203" pitchFamily="34" charset="0"/>
            </a:endParaRPr>
          </a:p>
          <a:p>
            <a:pPr algn="r" rtl="1"/>
            <a:r>
              <a:rPr lang="fa-IR" sz="3200" dirty="0" smtClean="0">
                <a:latin typeface="Segoe UI Light" panose="020B0502040204020203" pitchFamily="34" charset="0"/>
                <a:cs typeface="Segoe UI Light" panose="020B0502040204020203" pitchFamily="34" charset="0"/>
              </a:rPr>
              <a:t>سیستم های تلفنی هوشمند (</a:t>
            </a:r>
            <a:r>
              <a:rPr lang="en-US" sz="3200" dirty="0" smtClean="0">
                <a:latin typeface="Segoe UI Light" panose="020B0502040204020203" pitchFamily="34" charset="0"/>
                <a:cs typeface="Segoe UI Light" panose="020B0502040204020203" pitchFamily="34" charset="0"/>
              </a:rPr>
              <a:t>Intelligent IVRs</a:t>
            </a:r>
            <a:r>
              <a:rPr lang="fa-IR" sz="3200" dirty="0" smtClean="0">
                <a:latin typeface="Segoe UI Light" panose="020B0502040204020203" pitchFamily="34" charset="0"/>
                <a:cs typeface="Segoe UI Light" panose="020B0502040204020203" pitchFamily="34" charset="0"/>
              </a:rPr>
              <a:t>)</a:t>
            </a:r>
            <a:endParaRPr lang="en-US" sz="3200" dirty="0" smtClean="0">
              <a:latin typeface="Segoe UI Light" panose="020B0502040204020203" pitchFamily="34" charset="0"/>
              <a:cs typeface="Segoe UI Light" panose="020B0502040204020203" pitchFamily="34" charset="0"/>
            </a:endParaRPr>
          </a:p>
          <a:p>
            <a:pPr algn="r" rtl="1"/>
            <a:r>
              <a:rPr lang="fa-IR" sz="2000" dirty="0" smtClean="0">
                <a:solidFill>
                  <a:schemeClr val="bg1">
                    <a:lumMod val="25000"/>
                    <a:lumOff val="75000"/>
                  </a:schemeClr>
                </a:solidFill>
                <a:latin typeface="Segoe UI Light" panose="020B0502040204020203" pitchFamily="34" charset="0"/>
                <a:cs typeface="Segoe UI Light" panose="020B0502040204020203" pitchFamily="34" charset="0"/>
              </a:rPr>
              <a:t>تلفنباک، پرسش و پاسخ، ارتباط با بانک اطلاعاتی</a:t>
            </a:r>
            <a:endParaRPr lang="en-US" sz="2000" dirty="0" smtClean="0">
              <a:solidFill>
                <a:schemeClr val="bg1">
                  <a:lumMod val="25000"/>
                  <a:lumOff val="75000"/>
                </a:schemeClr>
              </a:solidFill>
              <a:latin typeface="Segoe UI Light" panose="020B0502040204020203" pitchFamily="34" charset="0"/>
              <a:cs typeface="Segoe UI Light" panose="020B0502040204020203" pitchFamily="34" charset="0"/>
            </a:endParaRPr>
          </a:p>
          <a:p>
            <a:pPr algn="r" rtl="1"/>
            <a:r>
              <a:rPr lang="fa-IR" sz="3200" dirty="0" smtClean="0">
                <a:latin typeface="Segoe UI Light" panose="020B0502040204020203" pitchFamily="34" charset="0"/>
                <a:cs typeface="Segoe UI Light" panose="020B0502040204020203" pitchFamily="34" charset="0"/>
              </a:rPr>
              <a:t>تلفن بین الملل (</a:t>
            </a:r>
            <a:r>
              <a:rPr lang="en-US" sz="3200" dirty="0" smtClean="0">
                <a:latin typeface="Segoe UI Light" panose="020B0502040204020203" pitchFamily="34" charset="0"/>
                <a:cs typeface="Segoe UI Light" panose="020B0502040204020203" pitchFamily="34" charset="0"/>
              </a:rPr>
              <a:t>Carrier, International Calling</a:t>
            </a:r>
            <a:r>
              <a:rPr lang="fa-IR" sz="3200" dirty="0" smtClean="0">
                <a:latin typeface="Segoe UI Light" panose="020B0502040204020203" pitchFamily="34" charset="0"/>
                <a:cs typeface="Segoe UI Light" panose="020B0502040204020203" pitchFamily="34" charset="0"/>
              </a:rPr>
              <a:t>)</a:t>
            </a:r>
            <a:endParaRPr lang="en-US" sz="3200" dirty="0" smtClean="0">
              <a:latin typeface="Segoe UI Light" panose="020B0502040204020203" pitchFamily="34" charset="0"/>
              <a:cs typeface="Segoe UI Light" panose="020B0502040204020203" pitchFamily="34" charset="0"/>
            </a:endParaRPr>
          </a:p>
          <a:p>
            <a:pPr algn="r" rtl="1"/>
            <a:r>
              <a:rPr lang="fa-IR" sz="3200" dirty="0" smtClean="0">
                <a:latin typeface="Segoe UI Light" panose="020B0502040204020203" pitchFamily="34" charset="0"/>
                <a:cs typeface="Segoe UI Light" panose="020B0502040204020203" pitchFamily="34" charset="0"/>
              </a:rPr>
              <a:t>سرویس های عمومی (</a:t>
            </a:r>
            <a:r>
              <a:rPr lang="en-US" sz="3200" dirty="0" smtClean="0">
                <a:latin typeface="Segoe UI Light" panose="020B0502040204020203" pitchFamily="34" charset="0"/>
                <a:cs typeface="Segoe UI Light" panose="020B0502040204020203" pitchFamily="34" charset="0"/>
              </a:rPr>
              <a:t>Public Services</a:t>
            </a:r>
            <a:r>
              <a:rPr lang="fa-IR" sz="3200" dirty="0" smtClean="0">
                <a:latin typeface="Segoe UI Light" panose="020B0502040204020203" pitchFamily="34" charset="0"/>
                <a:cs typeface="Segoe UI Light" panose="020B0502040204020203" pitchFamily="34" charset="0"/>
              </a:rPr>
              <a:t>)</a:t>
            </a:r>
            <a:endParaRPr lang="en-US" sz="3200" dirty="0" smtClean="0">
              <a:latin typeface="Segoe UI Light" panose="020B0502040204020203" pitchFamily="34" charset="0"/>
              <a:cs typeface="Segoe UI Light" panose="020B0502040204020203" pitchFamily="34" charset="0"/>
            </a:endParaRPr>
          </a:p>
          <a:p>
            <a:pPr algn="r" rtl="1"/>
            <a:r>
              <a:rPr lang="en-US" sz="2100" dirty="0">
                <a:solidFill>
                  <a:schemeClr val="bg1">
                    <a:lumMod val="25000"/>
                    <a:lumOff val="75000"/>
                  </a:schemeClr>
                </a:solidFill>
                <a:latin typeface="Segoe UI Light" panose="020B0502040204020203" pitchFamily="34" charset="0"/>
                <a:cs typeface="Segoe UI Light" panose="020B0502040204020203" pitchFamily="34" charset="0"/>
              </a:rPr>
              <a:t>Skype, Viber, Line, Hosted IPPBXs</a:t>
            </a:r>
            <a:endParaRPr lang="fa-IR" sz="2100" dirty="0">
              <a:solidFill>
                <a:schemeClr val="bg1">
                  <a:lumMod val="25000"/>
                  <a:lumOff val="75000"/>
                </a:schemeClr>
              </a:solidFill>
              <a:latin typeface="Segoe UI Light" panose="020B0502040204020203" pitchFamily="34" charset="0"/>
              <a:cs typeface="Segoe UI Light" panose="020B0502040204020203" pitchFamily="34" charset="0"/>
            </a:endParaRPr>
          </a:p>
          <a:p>
            <a:pPr algn="r" rtl="1"/>
            <a:r>
              <a:rPr lang="fa-IR" sz="3200" dirty="0" smtClean="0">
                <a:latin typeface="Segoe UI Light" panose="020B0502040204020203" pitchFamily="34" charset="0"/>
                <a:cs typeface="Segoe UI Light" panose="020B0502040204020203" pitchFamily="34" charset="0"/>
              </a:rPr>
              <a:t>فکس اینترنتی، پیام رسان، مرکز ایمیل، ویدئو کنفرانس ...</a:t>
            </a:r>
            <a:endParaRPr lang="en-US" sz="3200" dirty="0" smtClean="0">
              <a:latin typeface="Segoe UI Light" panose="020B0502040204020203" pitchFamily="34" charset="0"/>
              <a:cs typeface="Segoe UI Light" panose="020B0502040204020203" pitchFamily="34" charset="0"/>
            </a:endParaRPr>
          </a:p>
          <a:p>
            <a:pPr algn="r" rtl="1"/>
            <a:endParaRPr lang="en-US" sz="3600" dirty="0"/>
          </a:p>
        </p:txBody>
      </p:sp>
      <p:sp>
        <p:nvSpPr>
          <p:cNvPr id="4" name="TextBox 3"/>
          <p:cNvSpPr txBox="1"/>
          <p:nvPr/>
        </p:nvSpPr>
        <p:spPr>
          <a:xfrm>
            <a:off x="1202919" y="863550"/>
            <a:ext cx="3213059" cy="707886"/>
          </a:xfrm>
          <a:prstGeom prst="rect">
            <a:avLst/>
          </a:prstGeom>
          <a:noFill/>
        </p:spPr>
        <p:txBody>
          <a:bodyPr wrap="none" rtlCol="0">
            <a:spAutoFit/>
          </a:bodyPr>
          <a:lstStyle/>
          <a:p>
            <a:r>
              <a:rPr lang="en-US" sz="4000" dirty="0" smtClean="0">
                <a:solidFill>
                  <a:schemeClr val="bg1">
                    <a:lumMod val="75000"/>
                    <a:lumOff val="25000"/>
                  </a:schemeClr>
                </a:solidFill>
                <a:latin typeface="Segoe UI Light" panose="020B0502040204020203" pitchFamily="34" charset="0"/>
                <a:cs typeface="Segoe UI Light" panose="020B0502040204020203" pitchFamily="34" charset="0"/>
              </a:rPr>
              <a:t>VoIP Solutions</a:t>
            </a:r>
          </a:p>
        </p:txBody>
      </p:sp>
      <p:sp>
        <p:nvSpPr>
          <p:cNvPr id="5" name="Footer Placeholder 4"/>
          <p:cNvSpPr>
            <a:spLocks noGrp="1"/>
          </p:cNvSpPr>
          <p:nvPr>
            <p:ph type="ftr" sz="quarter" idx="11"/>
          </p:nvPr>
        </p:nvSpPr>
        <p:spPr/>
        <p:txBody>
          <a:bodyPr/>
          <a:lstStyle/>
          <a:p>
            <a:r>
              <a:rPr lang="fa-IR" smtClean="0"/>
              <a:t>ویپ ایران</a:t>
            </a:r>
            <a:endParaRPr lang="en-US"/>
          </a:p>
        </p:txBody>
      </p:sp>
    </p:spTree>
    <p:extLst>
      <p:ext uri="{BB962C8B-B14F-4D97-AF65-F5344CB8AC3E}">
        <p14:creationId xmlns:p14="http://schemas.microsoft.com/office/powerpoint/2010/main" val="475710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443200"/>
            <a:ext cx="10049124" cy="709737"/>
          </a:xfrm>
        </p:spPr>
        <p:txBody>
          <a:bodyPr>
            <a:noAutofit/>
          </a:bodyPr>
          <a:lstStyle/>
          <a:p>
            <a:pPr algn="r" rtl="1"/>
            <a:r>
              <a:rPr lang="fa-IR" dirty="0" smtClean="0">
                <a:latin typeface="Segoe UI Light" panose="020B0502040204020203" pitchFamily="34" charset="0"/>
                <a:cs typeface="Segoe UI Light" panose="020B0502040204020203" pitchFamily="34" charset="0"/>
              </a:rPr>
              <a:t>سیستم های تلفنی ویپ</a:t>
            </a:r>
            <a:endParaRPr lang="en-US" dirty="0">
              <a:latin typeface="Segoe UI Light" panose="020B0502040204020203" pitchFamily="34" charset="0"/>
              <a:cs typeface="Segoe UI Light" panose="020B0502040204020203" pitchFamily="34" charset="0"/>
            </a:endParaRPr>
          </a:p>
        </p:txBody>
      </p:sp>
      <p:sp>
        <p:nvSpPr>
          <p:cNvPr id="3" name="Content Placeholder 2"/>
          <p:cNvSpPr>
            <a:spLocks noGrp="1"/>
          </p:cNvSpPr>
          <p:nvPr>
            <p:ph idx="1"/>
          </p:nvPr>
        </p:nvSpPr>
        <p:spPr>
          <a:xfrm>
            <a:off x="609598" y="2077940"/>
            <a:ext cx="10642445" cy="1314617"/>
          </a:xfrm>
        </p:spPr>
        <p:txBody>
          <a:bodyPr>
            <a:normAutofit/>
          </a:bodyPr>
          <a:lstStyle/>
          <a:p>
            <a:pPr algn="r" rtl="1"/>
            <a:r>
              <a:rPr lang="fa-IR" sz="3200" dirty="0" smtClean="0">
                <a:latin typeface="Segoe UI Light" panose="020B0502040204020203" pitchFamily="34" charset="0"/>
                <a:cs typeface="Segoe UI Light" panose="020B0502040204020203" pitchFamily="34" charset="0"/>
              </a:rPr>
              <a:t>سیستم های تلفنی تجاری: </a:t>
            </a:r>
            <a:r>
              <a:rPr lang="en-US" sz="3200" dirty="0" smtClean="0">
                <a:latin typeface="Segoe UI Light" panose="020B0502040204020203" pitchFamily="34" charset="0"/>
                <a:cs typeface="Segoe UI Light" panose="020B0502040204020203" pitchFamily="34" charset="0"/>
              </a:rPr>
              <a:t>CISCO, POLYCOM, MITEL, AVAYA</a:t>
            </a:r>
          </a:p>
          <a:p>
            <a:pPr algn="r" rtl="1"/>
            <a:r>
              <a:rPr lang="fa-IR" sz="3200" dirty="0" smtClean="0">
                <a:latin typeface="Segoe UI Light" panose="020B0502040204020203" pitchFamily="34" charset="0"/>
                <a:cs typeface="Segoe UI Light" panose="020B0502040204020203" pitchFamily="34" charset="0"/>
              </a:rPr>
              <a:t>سیستم های تلفنی کدباز: </a:t>
            </a:r>
            <a:r>
              <a:rPr lang="en-US" sz="3200" dirty="0" smtClean="0">
                <a:latin typeface="Segoe UI Light" panose="020B0502040204020203" pitchFamily="34" charset="0"/>
                <a:cs typeface="Segoe UI Light" panose="020B0502040204020203" pitchFamily="34" charset="0"/>
              </a:rPr>
              <a:t>Asterisk, Free Switch, Elastix, Trixbox</a:t>
            </a:r>
          </a:p>
          <a:p>
            <a:pPr algn="r" rtl="1"/>
            <a:endParaRPr lang="en-US" sz="3600" dirty="0"/>
          </a:p>
        </p:txBody>
      </p:sp>
      <p:sp>
        <p:nvSpPr>
          <p:cNvPr id="4" name="TextBox 3"/>
          <p:cNvSpPr txBox="1"/>
          <p:nvPr/>
        </p:nvSpPr>
        <p:spPr>
          <a:xfrm>
            <a:off x="1202919" y="863550"/>
            <a:ext cx="2711320" cy="707886"/>
          </a:xfrm>
          <a:prstGeom prst="rect">
            <a:avLst/>
          </a:prstGeom>
          <a:noFill/>
        </p:spPr>
        <p:txBody>
          <a:bodyPr wrap="none" rtlCol="0">
            <a:spAutoFit/>
          </a:bodyPr>
          <a:lstStyle/>
          <a:p>
            <a:r>
              <a:rPr lang="en-US" sz="4000" dirty="0" smtClean="0">
                <a:solidFill>
                  <a:schemeClr val="bg1">
                    <a:lumMod val="75000"/>
                    <a:lumOff val="25000"/>
                  </a:schemeClr>
                </a:solidFill>
                <a:latin typeface="Segoe UI Light" panose="020B0502040204020203" pitchFamily="34" charset="0"/>
                <a:cs typeface="Segoe UI Light" panose="020B0502040204020203" pitchFamily="34" charset="0"/>
              </a:rPr>
              <a:t>VoIP IPPBXs</a:t>
            </a:r>
          </a:p>
        </p:txBody>
      </p:sp>
      <p:graphicFrame>
        <p:nvGraphicFramePr>
          <p:cNvPr id="7" name="Table 6"/>
          <p:cNvGraphicFramePr>
            <a:graphicFrameLocks noGrp="1"/>
          </p:cNvGraphicFramePr>
          <p:nvPr>
            <p:extLst>
              <p:ext uri="{D42A27DB-BD31-4B8C-83A1-F6EECF244321}">
                <p14:modId xmlns:p14="http://schemas.microsoft.com/office/powerpoint/2010/main" val="2778919624"/>
              </p:ext>
            </p:extLst>
          </p:nvPr>
        </p:nvGraphicFramePr>
        <p:xfrm>
          <a:off x="1202919" y="3516088"/>
          <a:ext cx="9784449" cy="3048000"/>
        </p:xfrm>
        <a:graphic>
          <a:graphicData uri="http://schemas.openxmlformats.org/drawingml/2006/table">
            <a:tbl>
              <a:tblPr firstRow="1" bandRow="1">
                <a:tableStyleId>{E8034E78-7F5D-4C2E-B375-FC64B27BC917}</a:tableStyleId>
              </a:tblPr>
              <a:tblGrid>
                <a:gridCol w="4611756"/>
                <a:gridCol w="3750100"/>
                <a:gridCol w="1422593"/>
              </a:tblGrid>
              <a:tr h="348115">
                <a:tc>
                  <a:txBody>
                    <a:bodyPr/>
                    <a:lstStyle/>
                    <a:p>
                      <a:pPr algn="ctr"/>
                      <a:r>
                        <a:rPr lang="fa-IR" sz="2000" dirty="0" smtClean="0">
                          <a:latin typeface="Segoe UI Light" panose="020B0502040204020203" pitchFamily="34" charset="0"/>
                          <a:cs typeface="Segoe UI Light" panose="020B0502040204020203" pitchFamily="34" charset="0"/>
                        </a:rPr>
                        <a:t>معایب</a:t>
                      </a:r>
                      <a:endParaRPr lang="en-US" sz="20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fa-IR" sz="2000" dirty="0" smtClean="0">
                          <a:latin typeface="Segoe UI Light" panose="020B0502040204020203" pitchFamily="34" charset="0"/>
                          <a:cs typeface="Segoe UI Light" panose="020B0502040204020203" pitchFamily="34" charset="0"/>
                        </a:rPr>
                        <a:t>مزایا</a:t>
                      </a:r>
                      <a:endParaRPr lang="en-US" sz="2000"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endParaRPr lang="en-US" dirty="0">
                        <a:latin typeface="Segoe UI Light" panose="020B0502040204020203" pitchFamily="34" charset="0"/>
                        <a:cs typeface="Segoe UI Light" panose="020B0502040204020203" pitchFamily="34" charset="0"/>
                      </a:endParaRPr>
                    </a:p>
                  </a:txBody>
                  <a:tcPr anchor="ctr"/>
                </a:tc>
              </a:tr>
              <a:tr h="1354815">
                <a:tc>
                  <a:txBody>
                    <a:bodyPr/>
                    <a:lstStyle/>
                    <a:p>
                      <a:pPr marL="285750" indent="-285750" algn="r" rtl="1">
                        <a:buFont typeface="Arial" panose="020B0604020202020204" pitchFamily="34" charset="0"/>
                        <a:buChar char="•"/>
                      </a:pPr>
                      <a:r>
                        <a:rPr lang="fa-IR" b="1" dirty="0" smtClean="0">
                          <a:solidFill>
                            <a:schemeClr val="bg1">
                              <a:lumMod val="90000"/>
                              <a:lumOff val="10000"/>
                            </a:schemeClr>
                          </a:solidFill>
                          <a:latin typeface="Segoe UI Light" panose="020B0502040204020203" pitchFamily="34" charset="0"/>
                          <a:cs typeface="Segoe UI Light" panose="020B0502040204020203" pitchFamily="34" charset="0"/>
                        </a:rPr>
                        <a:t>نبود پشتیبانی</a:t>
                      </a:r>
                      <a:r>
                        <a:rPr lang="fa-IR" b="1" baseline="0" dirty="0" smtClean="0">
                          <a:solidFill>
                            <a:schemeClr val="bg1">
                              <a:lumMod val="90000"/>
                              <a:lumOff val="10000"/>
                            </a:schemeClr>
                          </a:solidFill>
                          <a:latin typeface="Segoe UI Light" panose="020B0502040204020203" pitchFamily="34" charset="0"/>
                          <a:cs typeface="Segoe UI Light" panose="020B0502040204020203" pitchFamily="34" charset="0"/>
                        </a:rPr>
                        <a:t> مطمئن</a:t>
                      </a:r>
                    </a:p>
                    <a:p>
                      <a:pPr marL="285750" indent="-285750" algn="r" rtl="1">
                        <a:buFont typeface="Arial" panose="020B0604020202020204" pitchFamily="34" charset="0"/>
                        <a:buChar char="•"/>
                      </a:pPr>
                      <a:r>
                        <a:rPr lang="fa-IR" b="1" baseline="0" dirty="0" smtClean="0">
                          <a:solidFill>
                            <a:schemeClr val="bg1">
                              <a:lumMod val="90000"/>
                              <a:lumOff val="10000"/>
                            </a:schemeClr>
                          </a:solidFill>
                          <a:latin typeface="Segoe UI Light" panose="020B0502040204020203" pitchFamily="34" charset="0"/>
                          <a:cs typeface="Segoe UI Light" panose="020B0502040204020203" pitchFamily="34" charset="0"/>
                        </a:rPr>
                        <a:t>عدم پایداری در صورت رعایت نکردن نکات خاص</a:t>
                      </a:r>
                    </a:p>
                    <a:p>
                      <a:pPr marL="285750" indent="-285750" algn="r" rtl="1">
                        <a:buFont typeface="Arial" panose="020B0604020202020204" pitchFamily="34" charset="0"/>
                        <a:buChar char="•"/>
                      </a:pPr>
                      <a:r>
                        <a:rPr lang="fa-IR" b="1" baseline="0" dirty="0" smtClean="0">
                          <a:solidFill>
                            <a:schemeClr val="bg1">
                              <a:lumMod val="90000"/>
                              <a:lumOff val="10000"/>
                            </a:schemeClr>
                          </a:solidFill>
                          <a:latin typeface="Segoe UI Light" panose="020B0502040204020203" pitchFamily="34" charset="0"/>
                          <a:cs typeface="Segoe UI Light" panose="020B0502040204020203" pitchFamily="34" charset="0"/>
                        </a:rPr>
                        <a:t>عدم وجود محیط گرافیکی کاربر پسند</a:t>
                      </a:r>
                    </a:p>
                    <a:p>
                      <a:pPr marL="285750" indent="-285750" algn="r" rtl="1">
                        <a:buFont typeface="Arial" panose="020B0604020202020204" pitchFamily="34" charset="0"/>
                        <a:buChar char="•"/>
                      </a:pPr>
                      <a:r>
                        <a:rPr lang="fa-IR" b="1" baseline="0" dirty="0" smtClean="0">
                          <a:solidFill>
                            <a:schemeClr val="bg1">
                              <a:lumMod val="90000"/>
                              <a:lumOff val="10000"/>
                            </a:schemeClr>
                          </a:solidFill>
                          <a:latin typeface="Segoe UI Light" panose="020B0502040204020203" pitchFamily="34" charset="0"/>
                          <a:cs typeface="Segoe UI Light" panose="020B0502040204020203" pitchFamily="34" charset="0"/>
                        </a:rPr>
                        <a:t>عدم راحتی کار و استفاده از امکانات</a:t>
                      </a:r>
                    </a:p>
                  </a:txBody>
                  <a:tcPr anchor="ctr"/>
                </a:tc>
                <a:tc>
                  <a:txBody>
                    <a:bodyPr/>
                    <a:lstStyle/>
                    <a:p>
                      <a:pPr marL="285750" indent="-285750" algn="r" rtl="1">
                        <a:buFont typeface="Arial" panose="020B0604020202020204" pitchFamily="34" charset="0"/>
                        <a:buChar char="•"/>
                      </a:pPr>
                      <a:r>
                        <a:rPr lang="fa-IR" b="1" dirty="0" smtClean="0">
                          <a:solidFill>
                            <a:schemeClr val="bg1">
                              <a:lumMod val="90000"/>
                              <a:lumOff val="10000"/>
                            </a:schemeClr>
                          </a:solidFill>
                          <a:latin typeface="Segoe UI Light" panose="020B0502040204020203" pitchFamily="34" charset="0"/>
                          <a:cs typeface="Segoe UI Light" panose="020B0502040204020203" pitchFamily="34" charset="0"/>
                        </a:rPr>
                        <a:t>رایگان</a:t>
                      </a:r>
                    </a:p>
                    <a:p>
                      <a:pPr marL="285750" indent="-285750" algn="r" rtl="1">
                        <a:buFont typeface="Arial" panose="020B0604020202020204" pitchFamily="34" charset="0"/>
                        <a:buChar char="•"/>
                      </a:pPr>
                      <a:r>
                        <a:rPr lang="fa-IR" b="1" dirty="0" smtClean="0">
                          <a:solidFill>
                            <a:schemeClr val="bg1">
                              <a:lumMod val="90000"/>
                              <a:lumOff val="10000"/>
                            </a:schemeClr>
                          </a:solidFill>
                          <a:latin typeface="Segoe UI Light" panose="020B0502040204020203" pitchFamily="34" charset="0"/>
                          <a:cs typeface="Segoe UI Light" panose="020B0502040204020203" pitchFamily="34" charset="0"/>
                        </a:rPr>
                        <a:t>امکانات فراوان</a:t>
                      </a:r>
                    </a:p>
                    <a:p>
                      <a:pPr marL="285750" indent="-285750" algn="r" rtl="1">
                        <a:buFont typeface="Arial" panose="020B0604020202020204" pitchFamily="34" charset="0"/>
                        <a:buChar char="•"/>
                      </a:pPr>
                      <a:r>
                        <a:rPr lang="fa-IR" b="1" baseline="0" dirty="0" smtClean="0">
                          <a:solidFill>
                            <a:schemeClr val="bg1">
                              <a:lumMod val="90000"/>
                              <a:lumOff val="10000"/>
                            </a:schemeClr>
                          </a:solidFill>
                          <a:latin typeface="Segoe UI Light" panose="020B0502040204020203" pitchFamily="34" charset="0"/>
                          <a:cs typeface="Segoe UI Light" panose="020B0502040204020203" pitchFamily="34" charset="0"/>
                        </a:rPr>
                        <a:t> امکان ارتباط با سیستم های دیگر</a:t>
                      </a:r>
                    </a:p>
                    <a:p>
                      <a:pPr marL="285750" indent="-285750" algn="r" rtl="1">
                        <a:buFont typeface="Arial" panose="020B0604020202020204" pitchFamily="34" charset="0"/>
                        <a:buChar char="•"/>
                      </a:pPr>
                      <a:r>
                        <a:rPr lang="fa-IR" b="1" baseline="0" dirty="0" smtClean="0">
                          <a:solidFill>
                            <a:schemeClr val="bg1">
                              <a:lumMod val="90000"/>
                              <a:lumOff val="10000"/>
                            </a:schemeClr>
                          </a:solidFill>
                          <a:latin typeface="Segoe UI Light" panose="020B0502040204020203" pitchFamily="34" charset="0"/>
                          <a:cs typeface="Segoe UI Light" panose="020B0502040204020203" pitchFamily="34" charset="0"/>
                        </a:rPr>
                        <a:t>امکان ایجاد تغییرات</a:t>
                      </a:r>
                    </a:p>
                    <a:p>
                      <a:pPr marL="285750" indent="-285750" algn="r" rtl="1">
                        <a:buFont typeface="Arial" panose="020B0604020202020204" pitchFamily="34" charset="0"/>
                        <a:buChar char="•"/>
                      </a:pPr>
                      <a:r>
                        <a:rPr lang="fa-IR" b="1" baseline="0" dirty="0" smtClean="0">
                          <a:solidFill>
                            <a:schemeClr val="bg1">
                              <a:lumMod val="90000"/>
                              <a:lumOff val="10000"/>
                            </a:schemeClr>
                          </a:solidFill>
                          <a:latin typeface="Segoe UI Light" panose="020B0502040204020203" pitchFamily="34" charset="0"/>
                          <a:cs typeface="Segoe UI Light" panose="020B0502040204020203" pitchFamily="34" charset="0"/>
                        </a:rPr>
                        <a:t>امکان ساخت سیستم های خاص</a:t>
                      </a:r>
                    </a:p>
                  </a:txBody>
                  <a:tcPr anchor="ctr"/>
                </a:tc>
                <a:tc>
                  <a:txBody>
                    <a:bodyPr/>
                    <a:lstStyle/>
                    <a:p>
                      <a:pPr algn="ctr"/>
                      <a:r>
                        <a:rPr lang="fa-IR" sz="1600" b="1" dirty="0" smtClean="0">
                          <a:solidFill>
                            <a:schemeClr val="bg1">
                              <a:lumMod val="90000"/>
                              <a:lumOff val="10000"/>
                            </a:schemeClr>
                          </a:solidFill>
                          <a:latin typeface="Segoe UI Light" panose="020B0502040204020203" pitchFamily="34" charset="0"/>
                          <a:cs typeface="Segoe UI Light" panose="020B0502040204020203" pitchFamily="34" charset="0"/>
                        </a:rPr>
                        <a:t>کدباز</a:t>
                      </a:r>
                      <a:endParaRPr lang="en-US" sz="1600" b="1"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r>
              <a:tr h="1053809">
                <a:tc>
                  <a:txBody>
                    <a:bodyPr/>
                    <a:lstStyle/>
                    <a:p>
                      <a:pPr marL="285750" indent="-285750" algn="r" rtl="1">
                        <a:buFont typeface="Arial" panose="020B0604020202020204" pitchFamily="34" charset="0"/>
                        <a:buChar char="•"/>
                      </a:pPr>
                      <a:r>
                        <a:rPr lang="fa-IR" b="1" dirty="0" smtClean="0">
                          <a:solidFill>
                            <a:schemeClr val="bg1">
                              <a:lumMod val="90000"/>
                              <a:lumOff val="10000"/>
                            </a:schemeClr>
                          </a:solidFill>
                          <a:latin typeface="Segoe UI Light" panose="020B0502040204020203" pitchFamily="34" charset="0"/>
                          <a:cs typeface="Segoe UI Light" panose="020B0502040204020203" pitchFamily="34" charset="0"/>
                        </a:rPr>
                        <a:t>امکانات</a:t>
                      </a:r>
                      <a:r>
                        <a:rPr lang="fa-IR" b="1" baseline="0" dirty="0" smtClean="0">
                          <a:solidFill>
                            <a:schemeClr val="bg1">
                              <a:lumMod val="90000"/>
                              <a:lumOff val="10000"/>
                            </a:schemeClr>
                          </a:solidFill>
                          <a:latin typeface="Segoe UI Light" panose="020B0502040204020203" pitchFamily="34" charset="0"/>
                          <a:cs typeface="Segoe UI Light" panose="020B0502040204020203" pitchFamily="34" charset="0"/>
                        </a:rPr>
                        <a:t> محدود به نسبت کدباز</a:t>
                      </a:r>
                    </a:p>
                    <a:p>
                      <a:pPr marL="285750" indent="-285750" algn="r" rtl="1">
                        <a:buFont typeface="Arial" panose="020B0604020202020204" pitchFamily="34" charset="0"/>
                        <a:buChar char="•"/>
                      </a:pPr>
                      <a:r>
                        <a:rPr lang="fa-IR" b="1" baseline="0" dirty="0" smtClean="0">
                          <a:solidFill>
                            <a:schemeClr val="bg1">
                              <a:lumMod val="90000"/>
                              <a:lumOff val="10000"/>
                            </a:schemeClr>
                          </a:solidFill>
                          <a:latin typeface="Segoe UI Light" panose="020B0502040204020203" pitchFamily="34" charset="0"/>
                          <a:cs typeface="Segoe UI Light" panose="020B0502040204020203" pitchFamily="34" charset="0"/>
                        </a:rPr>
                        <a:t>ارتباط محدود با سیستم های دیگر</a:t>
                      </a:r>
                    </a:p>
                    <a:p>
                      <a:pPr marL="285750" indent="-285750" algn="r" rtl="1">
                        <a:buFont typeface="Arial" panose="020B0604020202020204" pitchFamily="34" charset="0"/>
                        <a:buChar char="•"/>
                      </a:pPr>
                      <a:r>
                        <a:rPr lang="fa-IR" b="1" baseline="0" dirty="0" smtClean="0">
                          <a:solidFill>
                            <a:schemeClr val="bg1">
                              <a:lumMod val="90000"/>
                              <a:lumOff val="10000"/>
                            </a:schemeClr>
                          </a:solidFill>
                          <a:latin typeface="Segoe UI Light" panose="020B0502040204020203" pitchFamily="34" charset="0"/>
                          <a:cs typeface="Segoe UI Light" panose="020B0502040204020203" pitchFamily="34" charset="0"/>
                        </a:rPr>
                        <a:t>عدم توانی در ایجاد تغییرات</a:t>
                      </a:r>
                    </a:p>
                    <a:p>
                      <a:pPr marL="285750" indent="-285750" algn="r" rtl="1">
                        <a:buFont typeface="Arial" panose="020B0604020202020204" pitchFamily="34" charset="0"/>
                        <a:buChar char="•"/>
                      </a:pPr>
                      <a:r>
                        <a:rPr lang="fa-IR" b="1" baseline="0" dirty="0" smtClean="0">
                          <a:solidFill>
                            <a:schemeClr val="bg1">
                              <a:lumMod val="90000"/>
                              <a:lumOff val="10000"/>
                            </a:schemeClr>
                          </a:solidFill>
                          <a:latin typeface="Segoe UI Light" panose="020B0502040204020203" pitchFamily="34" charset="0"/>
                          <a:cs typeface="Segoe UI Light" panose="020B0502040204020203" pitchFamily="34" charset="0"/>
                        </a:rPr>
                        <a:t>محدودیت در ساخت سیستم های خاص</a:t>
                      </a:r>
                      <a:endParaRPr lang="en-US" b="1"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marL="285750" indent="-285750" algn="r" rtl="1">
                        <a:buFont typeface="Arial" panose="020B0604020202020204" pitchFamily="34" charset="0"/>
                        <a:buChar char="•"/>
                      </a:pPr>
                      <a:r>
                        <a:rPr lang="fa-IR" b="1" dirty="0" smtClean="0">
                          <a:solidFill>
                            <a:schemeClr val="bg1">
                              <a:lumMod val="90000"/>
                              <a:lumOff val="10000"/>
                            </a:schemeClr>
                          </a:solidFill>
                          <a:latin typeface="Segoe UI Light" panose="020B0502040204020203" pitchFamily="34" charset="0"/>
                          <a:cs typeface="Segoe UI Light" panose="020B0502040204020203" pitchFamily="34" charset="0"/>
                        </a:rPr>
                        <a:t>کاملا پایدار</a:t>
                      </a:r>
                    </a:p>
                    <a:p>
                      <a:pPr marL="285750" indent="-285750" algn="r" rtl="1">
                        <a:buFont typeface="Arial" panose="020B0604020202020204" pitchFamily="34" charset="0"/>
                        <a:buChar char="•"/>
                      </a:pPr>
                      <a:r>
                        <a:rPr lang="fa-IR" b="1" dirty="0" smtClean="0">
                          <a:solidFill>
                            <a:schemeClr val="bg1">
                              <a:lumMod val="90000"/>
                              <a:lumOff val="10000"/>
                            </a:schemeClr>
                          </a:solidFill>
                          <a:latin typeface="Segoe UI Light" panose="020B0502040204020203" pitchFamily="34" charset="0"/>
                          <a:cs typeface="Segoe UI Light" panose="020B0502040204020203" pitchFamily="34" charset="0"/>
                        </a:rPr>
                        <a:t>پشتیبانی قوی و کامل</a:t>
                      </a:r>
                    </a:p>
                    <a:p>
                      <a:pPr marL="285750" indent="-285750" algn="r" rtl="1">
                        <a:buFont typeface="Arial" panose="020B0604020202020204" pitchFamily="34" charset="0"/>
                        <a:buChar char="•"/>
                      </a:pPr>
                      <a:r>
                        <a:rPr lang="fa-IR" b="1" dirty="0" smtClean="0">
                          <a:solidFill>
                            <a:schemeClr val="bg1">
                              <a:lumMod val="90000"/>
                              <a:lumOff val="10000"/>
                            </a:schemeClr>
                          </a:solidFill>
                          <a:latin typeface="Segoe UI Light" panose="020B0502040204020203" pitchFamily="34" charset="0"/>
                          <a:cs typeface="Segoe UI Light" panose="020B0502040204020203" pitchFamily="34" charset="0"/>
                        </a:rPr>
                        <a:t>راحتی در استفاده از امکانات</a:t>
                      </a:r>
                      <a:endParaRPr lang="en-US" b="1"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c>
                  <a:txBody>
                    <a:bodyPr/>
                    <a:lstStyle/>
                    <a:p>
                      <a:pPr algn="ctr"/>
                      <a:r>
                        <a:rPr lang="fa-IR" sz="1600" b="1" dirty="0" smtClean="0">
                          <a:solidFill>
                            <a:schemeClr val="bg1">
                              <a:lumMod val="90000"/>
                              <a:lumOff val="10000"/>
                            </a:schemeClr>
                          </a:solidFill>
                          <a:latin typeface="Segoe UI Light" panose="020B0502040204020203" pitchFamily="34" charset="0"/>
                          <a:cs typeface="Segoe UI Light" panose="020B0502040204020203" pitchFamily="34" charset="0"/>
                        </a:rPr>
                        <a:t>تجاری</a:t>
                      </a:r>
                      <a:endParaRPr lang="en-US" sz="1600" b="1" dirty="0">
                        <a:solidFill>
                          <a:schemeClr val="bg1">
                            <a:lumMod val="90000"/>
                            <a:lumOff val="10000"/>
                          </a:schemeClr>
                        </a:solidFill>
                        <a:latin typeface="Segoe UI Light" panose="020B0502040204020203" pitchFamily="34" charset="0"/>
                        <a:cs typeface="Segoe UI Light" panose="020B0502040204020203" pitchFamily="34" charset="0"/>
                      </a:endParaRPr>
                    </a:p>
                  </a:txBody>
                  <a:tcPr anchor="ctr"/>
                </a:tc>
              </a:tr>
            </a:tbl>
          </a:graphicData>
        </a:graphic>
      </p:graphicFrame>
      <p:sp>
        <p:nvSpPr>
          <p:cNvPr id="5" name="Footer Placeholder 4"/>
          <p:cNvSpPr>
            <a:spLocks noGrp="1"/>
          </p:cNvSpPr>
          <p:nvPr>
            <p:ph type="ftr" sz="quarter" idx="11"/>
          </p:nvPr>
        </p:nvSpPr>
        <p:spPr/>
        <p:txBody>
          <a:bodyPr/>
          <a:lstStyle/>
          <a:p>
            <a:r>
              <a:rPr lang="fa-IR" smtClean="0"/>
              <a:t>ویپ ایران</a:t>
            </a:r>
            <a:endParaRPr lang="en-US"/>
          </a:p>
        </p:txBody>
      </p:sp>
    </p:spTree>
    <p:extLst>
      <p:ext uri="{BB962C8B-B14F-4D97-AF65-F5344CB8AC3E}">
        <p14:creationId xmlns:p14="http://schemas.microsoft.com/office/powerpoint/2010/main" val="1736561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443200"/>
            <a:ext cx="10049124" cy="709737"/>
          </a:xfrm>
        </p:spPr>
        <p:txBody>
          <a:bodyPr>
            <a:noAutofit/>
          </a:bodyPr>
          <a:lstStyle/>
          <a:p>
            <a:pPr algn="r" rtl="1"/>
            <a:r>
              <a:rPr lang="fa-IR" dirty="0" smtClean="0">
                <a:latin typeface="Segoe UI Light" panose="020B0502040204020203" pitchFamily="34" charset="0"/>
                <a:cs typeface="Segoe UI Light" panose="020B0502040204020203" pitchFamily="34" charset="0"/>
              </a:rPr>
              <a:t>معرفی استریسک</a:t>
            </a:r>
            <a:r>
              <a:rPr lang="en-US" dirty="0" smtClean="0">
                <a:latin typeface="Segoe UI Light" panose="020B0502040204020203" pitchFamily="34" charset="0"/>
                <a:cs typeface="Segoe UI Light" panose="020B0502040204020203" pitchFamily="34" charset="0"/>
              </a:rPr>
              <a:t> </a:t>
            </a:r>
            <a:r>
              <a:rPr lang="fa-IR" dirty="0" smtClean="0">
                <a:latin typeface="Segoe UI Light" panose="020B0502040204020203" pitchFamily="34" charset="0"/>
                <a:cs typeface="Segoe UI Light" panose="020B0502040204020203" pitchFamily="34" charset="0"/>
              </a:rPr>
              <a:t>(</a:t>
            </a:r>
            <a:r>
              <a:rPr lang="en-US" dirty="0" smtClean="0">
                <a:latin typeface="Segoe UI Light" panose="020B0502040204020203" pitchFamily="34" charset="0"/>
                <a:cs typeface="Segoe UI Light" panose="020B0502040204020203" pitchFamily="34" charset="0"/>
              </a:rPr>
              <a:t>Asterisk</a:t>
            </a:r>
            <a:r>
              <a:rPr lang="fa-IR" dirty="0" smtClean="0">
                <a:latin typeface="Segoe UI Light" panose="020B0502040204020203" pitchFamily="34" charset="0"/>
                <a:cs typeface="Segoe UI Light" panose="020B0502040204020203" pitchFamily="34" charset="0"/>
              </a:rPr>
              <a:t>)</a:t>
            </a:r>
            <a:endParaRPr lang="en-US" dirty="0">
              <a:latin typeface="Segoe UI Light" panose="020B0502040204020203" pitchFamily="34" charset="0"/>
              <a:cs typeface="Segoe UI Light" panose="020B0502040204020203" pitchFamily="34" charset="0"/>
            </a:endParaRPr>
          </a:p>
        </p:txBody>
      </p:sp>
      <p:sp>
        <p:nvSpPr>
          <p:cNvPr id="3" name="Content Placeholder 2"/>
          <p:cNvSpPr>
            <a:spLocks noGrp="1"/>
          </p:cNvSpPr>
          <p:nvPr>
            <p:ph idx="1"/>
          </p:nvPr>
        </p:nvSpPr>
        <p:spPr>
          <a:xfrm>
            <a:off x="275573" y="2140570"/>
            <a:ext cx="10976471" cy="3508668"/>
          </a:xfrm>
        </p:spPr>
        <p:txBody>
          <a:bodyPr>
            <a:noAutofit/>
          </a:bodyPr>
          <a:lstStyle/>
          <a:p>
            <a:pPr algn="r" rtl="1"/>
            <a:r>
              <a:rPr lang="fa-IR" sz="2000" dirty="0" smtClean="0">
                <a:latin typeface="Segoe UI Light" panose="020B0502040204020203" pitchFamily="34" charset="0"/>
                <a:cs typeface="Segoe UI Light" panose="020B0502040204020203" pitchFamily="34" charset="0"/>
              </a:rPr>
              <a:t>استریسک یک سیستم تلفنی کد باز است.</a:t>
            </a:r>
            <a:endParaRPr lang="en-US" sz="2000" dirty="0" smtClean="0">
              <a:latin typeface="Segoe UI Light" panose="020B0502040204020203" pitchFamily="34" charset="0"/>
              <a:cs typeface="Segoe UI Light" panose="020B0502040204020203" pitchFamily="34" charset="0"/>
            </a:endParaRPr>
          </a:p>
          <a:p>
            <a:pPr algn="r" rtl="1"/>
            <a:r>
              <a:rPr lang="fa-IR" sz="2000" dirty="0" smtClean="0">
                <a:latin typeface="Segoe UI Light" panose="020B0502040204020203" pitchFamily="34" charset="0"/>
                <a:cs typeface="Segoe UI Light" panose="020B0502040204020203" pitchFamily="34" charset="0"/>
              </a:rPr>
              <a:t>تولید استریسک از سال 1999 توسط آقای مارک اسپنسر آغاز گردید.</a:t>
            </a:r>
          </a:p>
          <a:p>
            <a:pPr algn="r" rtl="1"/>
            <a:r>
              <a:rPr lang="fa-IR" sz="2000" dirty="0" smtClean="0">
                <a:latin typeface="Segoe UI Light" panose="020B0502040204020203" pitchFamily="34" charset="0"/>
                <a:cs typeface="Segoe UI Light" panose="020B0502040204020203" pitchFamily="34" charset="0"/>
              </a:rPr>
              <a:t>در سل 2001 نسخه 1 آن ارائه شد.</a:t>
            </a:r>
          </a:p>
          <a:p>
            <a:pPr algn="r" rtl="1"/>
            <a:r>
              <a:rPr lang="fa-IR" sz="2000" dirty="0" smtClean="0">
                <a:latin typeface="Segoe UI Light" panose="020B0502040204020203" pitchFamily="34" charset="0"/>
                <a:cs typeface="Segoe UI Light" panose="020B0502040204020203" pitchFamily="34" charset="0"/>
              </a:rPr>
              <a:t>استریسک فقط بر روی لینوکس نصب می شود.</a:t>
            </a:r>
          </a:p>
          <a:p>
            <a:pPr algn="r" rtl="1"/>
            <a:r>
              <a:rPr lang="fa-IR" sz="2000" dirty="0" smtClean="0">
                <a:latin typeface="Segoe UI Light" panose="020B0502040204020203" pitchFamily="34" charset="0"/>
                <a:cs typeface="Segoe UI Light" panose="020B0502040204020203" pitchFamily="34" charset="0"/>
              </a:rPr>
              <a:t>استریسک محیط گرافیکی ندارد و تمامی تنظیمات در فایل های متنی و یا دیتابیس صورت می پذیرد.</a:t>
            </a:r>
          </a:p>
          <a:p>
            <a:pPr algn="r" rtl="1"/>
            <a:r>
              <a:rPr lang="fa-IR" sz="2000" dirty="0" smtClean="0">
                <a:latin typeface="Segoe UI Light" panose="020B0502040204020203" pitchFamily="34" charset="0"/>
                <a:cs typeface="Segoe UI Light" panose="020B0502040204020203" pitchFamily="34" charset="0"/>
              </a:rPr>
              <a:t>تعداد بسیار زیادی ماژول و برنامه مفید برای استریسک نوشته شده ست.</a:t>
            </a:r>
          </a:p>
          <a:p>
            <a:pPr algn="r" rtl="1"/>
            <a:r>
              <a:rPr lang="fa-IR" sz="2000" dirty="0" smtClean="0">
                <a:latin typeface="Segoe UI Light" panose="020B0502040204020203" pitchFamily="34" charset="0"/>
                <a:cs typeface="Segoe UI Light" panose="020B0502040204020203" pitchFamily="34" charset="0"/>
              </a:rPr>
              <a:t>برنامه </a:t>
            </a:r>
            <a:r>
              <a:rPr lang="en-US" sz="2000" dirty="0" smtClean="0">
                <a:latin typeface="Segoe UI Light" panose="020B0502040204020203" pitchFamily="34" charset="0"/>
                <a:cs typeface="Segoe UI Light" panose="020B0502040204020203" pitchFamily="34" charset="0"/>
              </a:rPr>
              <a:t>FreePBX</a:t>
            </a:r>
            <a:r>
              <a:rPr lang="fa-IR" sz="2000" dirty="0" smtClean="0">
                <a:latin typeface="Segoe UI Light" panose="020B0502040204020203" pitchFamily="34" charset="0"/>
                <a:cs typeface="Segoe UI Light" panose="020B0502040204020203" pitchFamily="34" charset="0"/>
              </a:rPr>
              <a:t> معروف ترین محیط گرافیکی رایگان نوشته شده برای استریسک است.</a:t>
            </a:r>
          </a:p>
          <a:p>
            <a:pPr algn="r" rtl="1"/>
            <a:r>
              <a:rPr lang="fa-IR" sz="2000" dirty="0" smtClean="0">
                <a:latin typeface="Segoe UI Light" panose="020B0502040204020203" pitchFamily="34" charset="0"/>
                <a:cs typeface="Segoe UI Light" panose="020B0502040204020203" pitchFamily="34" charset="0"/>
              </a:rPr>
              <a:t>شرکت های زیادی با جمع آوری این برنامه های مفید و قرار دادن آنها کنار هم اقدام به تولید ایزو </a:t>
            </a:r>
            <a:r>
              <a:rPr lang="en-US" sz="2000" dirty="0" smtClean="0">
                <a:latin typeface="Segoe UI Light" panose="020B0502040204020203" pitchFamily="34" charset="0"/>
                <a:cs typeface="Segoe UI Light" panose="020B0502040204020203" pitchFamily="34" charset="0"/>
              </a:rPr>
              <a:t>ISO</a:t>
            </a:r>
            <a:r>
              <a:rPr lang="fa-IR" sz="2000" dirty="0" smtClean="0">
                <a:latin typeface="Segoe UI Light" panose="020B0502040204020203" pitchFamily="34" charset="0"/>
                <a:cs typeface="Segoe UI Light" panose="020B0502040204020203" pitchFamily="34" charset="0"/>
              </a:rPr>
              <a:t> فایل نموده اند.</a:t>
            </a:r>
          </a:p>
          <a:p>
            <a:pPr algn="r" rtl="1"/>
            <a:r>
              <a:rPr lang="fa-IR" sz="2000" dirty="0" smtClean="0">
                <a:latin typeface="Segoe UI Light" panose="020B0502040204020203" pitchFamily="34" charset="0"/>
                <a:cs typeface="Segoe UI Light" panose="020B0502040204020203" pitchFamily="34" charset="0"/>
              </a:rPr>
              <a:t>ایزو های معروف عبارت اند از: </a:t>
            </a:r>
            <a:r>
              <a:rPr lang="en-US" sz="2000" dirty="0" smtClean="0">
                <a:latin typeface="Segoe UI Light" panose="020B0502040204020203" pitchFamily="34" charset="0"/>
                <a:cs typeface="Segoe UI Light" panose="020B0502040204020203" pitchFamily="34" charset="0"/>
              </a:rPr>
              <a:t>AsteriskNOW, Elastix, Trixbox, FreePBX, PIAF, …</a:t>
            </a:r>
            <a:endParaRPr lang="fa-IR" sz="2000" dirty="0" smtClean="0">
              <a:latin typeface="Segoe UI Light" panose="020B0502040204020203" pitchFamily="34" charset="0"/>
              <a:cs typeface="Segoe UI Light" panose="020B0502040204020203" pitchFamily="34" charset="0"/>
            </a:endParaRPr>
          </a:p>
          <a:p>
            <a:pPr algn="r" rtl="1"/>
            <a:endParaRPr lang="fa-IR" sz="2000" dirty="0" smtClean="0">
              <a:latin typeface="Segoe UI Light" panose="020B0502040204020203" pitchFamily="34" charset="0"/>
              <a:cs typeface="Segoe UI Light" panose="020B0502040204020203" pitchFamily="34" charset="0"/>
            </a:endParaRPr>
          </a:p>
          <a:p>
            <a:pPr algn="r" rtl="1"/>
            <a:endParaRPr lang="en-US" sz="2000" dirty="0" smtClean="0">
              <a:latin typeface="Segoe UI Light" panose="020B0502040204020203" pitchFamily="34" charset="0"/>
              <a:cs typeface="Segoe UI Light" panose="020B0502040204020203" pitchFamily="34" charset="0"/>
            </a:endParaRPr>
          </a:p>
          <a:p>
            <a:pPr algn="r" rtl="1"/>
            <a:endParaRPr lang="en-US" sz="20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937" y="309662"/>
            <a:ext cx="3970751" cy="1262699"/>
          </a:xfrm>
          <a:prstGeom prst="rect">
            <a:avLst/>
          </a:prstGeom>
        </p:spPr>
      </p:pic>
      <p:sp>
        <p:nvSpPr>
          <p:cNvPr id="4" name="Footer Placeholder 3"/>
          <p:cNvSpPr>
            <a:spLocks noGrp="1"/>
          </p:cNvSpPr>
          <p:nvPr>
            <p:ph type="ftr" sz="quarter" idx="11"/>
          </p:nvPr>
        </p:nvSpPr>
        <p:spPr/>
        <p:txBody>
          <a:bodyPr/>
          <a:lstStyle/>
          <a:p>
            <a:r>
              <a:rPr lang="fa-IR" smtClean="0"/>
              <a:t>ویپ ایران</a:t>
            </a:r>
            <a:endParaRPr lang="en-US"/>
          </a:p>
        </p:txBody>
      </p:sp>
    </p:spTree>
    <p:extLst>
      <p:ext uri="{BB962C8B-B14F-4D97-AF65-F5344CB8AC3E}">
        <p14:creationId xmlns:p14="http://schemas.microsoft.com/office/powerpoint/2010/main" val="316499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443200"/>
            <a:ext cx="10049124" cy="709737"/>
          </a:xfrm>
        </p:spPr>
        <p:txBody>
          <a:bodyPr>
            <a:noAutofit/>
          </a:bodyPr>
          <a:lstStyle/>
          <a:p>
            <a:pPr algn="r" rtl="1"/>
            <a:r>
              <a:rPr lang="fa-IR" dirty="0" smtClean="0">
                <a:latin typeface="Segoe UI Light" panose="020B0502040204020203" pitchFamily="34" charset="0"/>
                <a:cs typeface="Segoe UI Light" panose="020B0502040204020203" pitchFamily="34" charset="0"/>
              </a:rPr>
              <a:t>معرفی الستیکس (</a:t>
            </a:r>
            <a:r>
              <a:rPr lang="en-US" dirty="0" smtClean="0">
                <a:latin typeface="Segoe UI Light" panose="020B0502040204020203" pitchFamily="34" charset="0"/>
                <a:cs typeface="Segoe UI Light" panose="020B0502040204020203" pitchFamily="34" charset="0"/>
              </a:rPr>
              <a:t>Elastix</a:t>
            </a:r>
            <a:r>
              <a:rPr lang="fa-IR" dirty="0" smtClean="0">
                <a:latin typeface="Segoe UI Light" panose="020B0502040204020203" pitchFamily="34" charset="0"/>
                <a:cs typeface="Segoe UI Light" panose="020B0502040204020203" pitchFamily="34" charset="0"/>
              </a:rPr>
              <a:t>)</a:t>
            </a:r>
            <a:endParaRPr lang="en-US" dirty="0">
              <a:latin typeface="Segoe UI Light" panose="020B0502040204020203" pitchFamily="34" charset="0"/>
              <a:cs typeface="Segoe UI Light" panose="020B0502040204020203" pitchFamily="34" charset="0"/>
            </a:endParaRPr>
          </a:p>
        </p:txBody>
      </p:sp>
      <p:sp>
        <p:nvSpPr>
          <p:cNvPr id="3" name="Content Placeholder 2"/>
          <p:cNvSpPr>
            <a:spLocks noGrp="1"/>
          </p:cNvSpPr>
          <p:nvPr>
            <p:ph idx="1"/>
          </p:nvPr>
        </p:nvSpPr>
        <p:spPr>
          <a:xfrm>
            <a:off x="5373665" y="2153096"/>
            <a:ext cx="5878377" cy="3896975"/>
          </a:xfrm>
        </p:spPr>
        <p:txBody>
          <a:bodyPr>
            <a:normAutofit/>
          </a:bodyPr>
          <a:lstStyle/>
          <a:p>
            <a:pPr algn="r" rtl="1"/>
            <a:r>
              <a:rPr lang="fa-IR" sz="2400" dirty="0" smtClean="0">
                <a:latin typeface="Segoe UI Light" panose="020B0502040204020203" pitchFamily="34" charset="0"/>
                <a:cs typeface="Segoe UI Light" panose="020B0502040204020203" pitchFamily="34" charset="0"/>
              </a:rPr>
              <a:t>الستیکس مجموعه ای از برنامه های ارتباطی است که توسط یک شرکت اکوادوری به نام </a:t>
            </a:r>
            <a:r>
              <a:rPr lang="en-US" sz="2400" dirty="0" smtClean="0">
                <a:latin typeface="Segoe UI Light" panose="020B0502040204020203" pitchFamily="34" charset="0"/>
                <a:cs typeface="Segoe UI Light" panose="020B0502040204020203" pitchFamily="34" charset="0"/>
              </a:rPr>
              <a:t>Palosanto</a:t>
            </a:r>
            <a:r>
              <a:rPr lang="fa-IR" sz="2400" dirty="0" smtClean="0">
                <a:latin typeface="Segoe UI Light" panose="020B0502040204020203" pitchFamily="34" charset="0"/>
                <a:cs typeface="Segoe UI Light" panose="020B0502040204020203" pitchFamily="34" charset="0"/>
              </a:rPr>
              <a:t> عرضه می گردد.</a:t>
            </a:r>
            <a:endParaRPr lang="en-US" sz="2400" dirty="0" smtClean="0">
              <a:latin typeface="Segoe UI Light" panose="020B0502040204020203" pitchFamily="34" charset="0"/>
              <a:cs typeface="Segoe UI Light" panose="020B0502040204020203" pitchFamily="34" charset="0"/>
            </a:endParaRPr>
          </a:p>
          <a:p>
            <a:pPr algn="r" rtl="1"/>
            <a:r>
              <a:rPr lang="fa-IR" sz="2400" dirty="0" smtClean="0">
                <a:latin typeface="Segoe UI Light" panose="020B0502040204020203" pitchFamily="34" charset="0"/>
                <a:cs typeface="Segoe UI Light" panose="020B0502040204020203" pitchFamily="34" charset="0"/>
              </a:rPr>
              <a:t>در حال حاضر آخرین نسخه پایدار الستیکس نسخه 2.4 است که در دل خود از استریسک 1.8 استفاده می کند.</a:t>
            </a:r>
          </a:p>
          <a:p>
            <a:pPr algn="r" rtl="1"/>
            <a:r>
              <a:rPr lang="fa-IR" sz="2400" dirty="0" smtClean="0">
                <a:latin typeface="Segoe UI Light" panose="020B0502040204020203" pitchFamily="34" charset="0"/>
                <a:cs typeface="Segoe UI Light" panose="020B0502040204020203" pitchFamily="34" charset="0"/>
              </a:rPr>
              <a:t>برنامه های مورد استفاده در الستیکس عبارت اند از: </a:t>
            </a:r>
            <a:r>
              <a:rPr lang="en-US" sz="2400" dirty="0" smtClean="0">
                <a:latin typeface="Segoe UI Light" panose="020B0502040204020203" pitchFamily="34" charset="0"/>
                <a:cs typeface="Segoe UI Light" panose="020B0502040204020203" pitchFamily="34" charset="0"/>
              </a:rPr>
              <a:t>Asterisk, Hylafax, Postfix, FreePBX, CentOS Linux, OpenFire, A2Billing, VtigerCRM</a:t>
            </a:r>
            <a:endParaRPr lang="fa-IR" sz="2400" dirty="0" smtClean="0">
              <a:latin typeface="Segoe UI Light" panose="020B0502040204020203" pitchFamily="34" charset="0"/>
              <a:cs typeface="Segoe UI Light" panose="020B0502040204020203" pitchFamily="34" charset="0"/>
            </a:endParaRPr>
          </a:p>
          <a:p>
            <a:pPr algn="r" rtl="1"/>
            <a:endParaRPr lang="fa-IR" sz="2400" dirty="0" smtClean="0">
              <a:latin typeface="Segoe UI Light" panose="020B0502040204020203" pitchFamily="34" charset="0"/>
              <a:cs typeface="Segoe UI Light" panose="020B0502040204020203" pitchFamily="34" charset="0"/>
            </a:endParaRPr>
          </a:p>
          <a:p>
            <a:pPr algn="r" rtl="1"/>
            <a:endParaRPr lang="en-US" sz="2400" dirty="0" smtClean="0">
              <a:latin typeface="Segoe UI Light" panose="020B0502040204020203" pitchFamily="34" charset="0"/>
              <a:cs typeface="Segoe UI Light" panose="020B0502040204020203" pitchFamily="34" charset="0"/>
            </a:endParaRPr>
          </a:p>
          <a:p>
            <a:pPr algn="r" rtl="1"/>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24" y="443200"/>
            <a:ext cx="2958730" cy="952381"/>
          </a:xfrm>
          <a:prstGeom prst="rect">
            <a:avLst/>
          </a:prstGeom>
        </p:spPr>
      </p:pic>
      <p:pic>
        <p:nvPicPr>
          <p:cNvPr id="1026" name="Picture 2" descr="http://elastix.org/images/elastix_uc_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31" y="2027835"/>
            <a:ext cx="4846262" cy="468632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fa-IR" smtClean="0"/>
              <a:t>ویپ ایران</a:t>
            </a:r>
            <a:endParaRPr lang="en-US"/>
          </a:p>
        </p:txBody>
      </p:sp>
    </p:spTree>
    <p:extLst>
      <p:ext uri="{BB962C8B-B14F-4D97-AF65-F5344CB8AC3E}">
        <p14:creationId xmlns:p14="http://schemas.microsoft.com/office/powerpoint/2010/main" val="1600364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443200"/>
            <a:ext cx="10049124" cy="709737"/>
          </a:xfrm>
        </p:spPr>
        <p:txBody>
          <a:bodyPr>
            <a:noAutofit/>
          </a:bodyPr>
          <a:lstStyle/>
          <a:p>
            <a:pPr algn="r" rtl="1"/>
            <a:r>
              <a:rPr lang="fa-IR" dirty="0" smtClean="0">
                <a:latin typeface="Segoe UI Light" panose="020B0502040204020203" pitchFamily="34" charset="0"/>
                <a:cs typeface="Segoe UI Light" panose="020B0502040204020203" pitchFamily="34" charset="0"/>
              </a:rPr>
              <a:t>توانایی های استریسک</a:t>
            </a:r>
            <a:endParaRPr lang="en-US" dirty="0">
              <a:latin typeface="Segoe UI Light" panose="020B0502040204020203" pitchFamily="34" charset="0"/>
              <a:cs typeface="Segoe UI Light" panose="020B0502040204020203" pitchFamily="34" charset="0"/>
            </a:endParaRPr>
          </a:p>
        </p:txBody>
      </p:sp>
      <p:sp>
        <p:nvSpPr>
          <p:cNvPr id="3" name="Content Placeholder 2"/>
          <p:cNvSpPr>
            <a:spLocks noGrp="1"/>
          </p:cNvSpPr>
          <p:nvPr>
            <p:ph idx="1"/>
          </p:nvPr>
        </p:nvSpPr>
        <p:spPr>
          <a:xfrm>
            <a:off x="609598" y="2077940"/>
            <a:ext cx="10642445" cy="4172548"/>
          </a:xfrm>
        </p:spPr>
        <p:txBody>
          <a:bodyPr>
            <a:normAutofit/>
          </a:bodyPr>
          <a:lstStyle/>
          <a:p>
            <a:pPr algn="r" rtl="1"/>
            <a:r>
              <a:rPr lang="fa-IR" sz="2400" dirty="0" smtClean="0">
                <a:latin typeface="Segoe UI Light" panose="020B0502040204020203" pitchFamily="34" charset="0"/>
                <a:cs typeface="Segoe UI Light" panose="020B0502040204020203" pitchFamily="34" charset="0"/>
              </a:rPr>
              <a:t>استریسک یک سیستم تلفنی با طراحی </a:t>
            </a:r>
            <a:r>
              <a:rPr lang="en-US" sz="2400" dirty="0" smtClean="0">
                <a:latin typeface="Segoe UI Light" panose="020B0502040204020203" pitchFamily="34" charset="0"/>
                <a:cs typeface="Segoe UI Light" panose="020B0502040204020203" pitchFamily="34" charset="0"/>
              </a:rPr>
              <a:t>B2BUA</a:t>
            </a:r>
            <a:r>
              <a:rPr lang="fa-IR" sz="2400" dirty="0" smtClean="0">
                <a:latin typeface="Segoe UI Light" panose="020B0502040204020203" pitchFamily="34" charset="0"/>
                <a:cs typeface="Segoe UI Light" panose="020B0502040204020203" pitchFamily="34" charset="0"/>
              </a:rPr>
              <a:t> است به همین منظور بسته های مدیا را از خود عبود می دهد، این امکان باعث می شود تا در پردازش مکالمات همزان دارای محدودیت زیادی باشد.</a:t>
            </a:r>
          </a:p>
          <a:p>
            <a:pPr algn="r" rtl="1"/>
            <a:r>
              <a:rPr lang="fa-IR" sz="2400" dirty="0" smtClean="0">
                <a:latin typeface="Segoe UI Light" panose="020B0502040204020203" pitchFamily="34" charset="0"/>
                <a:cs typeface="Segoe UI Light" panose="020B0502040204020203" pitchFamily="34" charset="0"/>
              </a:rPr>
              <a:t>استریسک از لحاظ نرم افزاری دارای محدودیت مکالمه همزمان نیست اما به دلیل پردازش در حالت عادی می توان توان مکاله همزمان آن را حدود 250 مکالمه همزمان در نظر گرفت.</a:t>
            </a:r>
          </a:p>
          <a:p>
            <a:pPr algn="r" rtl="1"/>
            <a:endParaRPr lang="en-US" sz="2400" dirty="0" smtClean="0">
              <a:latin typeface="Segoe UI Light" panose="020B0502040204020203" pitchFamily="34" charset="0"/>
              <a:cs typeface="Segoe UI Light" panose="020B0502040204020203" pitchFamily="34" charset="0"/>
            </a:endParaRPr>
          </a:p>
          <a:p>
            <a:pPr algn="r" rtl="1"/>
            <a:endParaRPr lang="en-US" sz="2400" dirty="0"/>
          </a:p>
        </p:txBody>
      </p:sp>
      <p:sp>
        <p:nvSpPr>
          <p:cNvPr id="4" name="TextBox 3"/>
          <p:cNvSpPr txBox="1"/>
          <p:nvPr/>
        </p:nvSpPr>
        <p:spPr>
          <a:xfrm>
            <a:off x="1202919" y="863550"/>
            <a:ext cx="4062331" cy="707886"/>
          </a:xfrm>
          <a:prstGeom prst="rect">
            <a:avLst/>
          </a:prstGeom>
          <a:noFill/>
        </p:spPr>
        <p:txBody>
          <a:bodyPr wrap="none" rtlCol="0">
            <a:spAutoFit/>
          </a:bodyPr>
          <a:lstStyle/>
          <a:p>
            <a:r>
              <a:rPr lang="en-US" sz="4000" dirty="0">
                <a:solidFill>
                  <a:schemeClr val="bg1">
                    <a:lumMod val="75000"/>
                    <a:lumOff val="25000"/>
                  </a:schemeClr>
                </a:solidFill>
                <a:latin typeface="Segoe UI Light" panose="020B0502040204020203" pitchFamily="34" charset="0"/>
                <a:cs typeface="Segoe UI Light" panose="020B0502040204020203" pitchFamily="34" charset="0"/>
              </a:rPr>
              <a:t>Asterisk </a:t>
            </a:r>
            <a:r>
              <a:rPr lang="en-US" sz="4000" dirty="0" smtClean="0">
                <a:solidFill>
                  <a:schemeClr val="bg1">
                    <a:lumMod val="75000"/>
                    <a:lumOff val="25000"/>
                  </a:schemeClr>
                </a:solidFill>
                <a:latin typeface="Segoe UI Light" panose="020B0502040204020203" pitchFamily="34" charset="0"/>
                <a:cs typeface="Segoe UI Light" panose="020B0502040204020203" pitchFamily="34" charset="0"/>
              </a:rPr>
              <a:t>Capability</a:t>
            </a:r>
          </a:p>
        </p:txBody>
      </p:sp>
      <p:sp>
        <p:nvSpPr>
          <p:cNvPr id="5" name="Footer Placeholder 4"/>
          <p:cNvSpPr>
            <a:spLocks noGrp="1"/>
          </p:cNvSpPr>
          <p:nvPr>
            <p:ph type="ftr" sz="quarter" idx="11"/>
          </p:nvPr>
        </p:nvSpPr>
        <p:spPr/>
        <p:txBody>
          <a:bodyPr/>
          <a:lstStyle/>
          <a:p>
            <a:r>
              <a:rPr lang="fa-IR" smtClean="0"/>
              <a:t>ویپ ایران</a:t>
            </a:r>
            <a:endParaRPr lang="en-US"/>
          </a:p>
        </p:txBody>
      </p:sp>
    </p:spTree>
    <p:extLst>
      <p:ext uri="{BB962C8B-B14F-4D97-AF65-F5344CB8AC3E}">
        <p14:creationId xmlns:p14="http://schemas.microsoft.com/office/powerpoint/2010/main" val="277881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376940"/>
            <a:ext cx="9784080" cy="829007"/>
          </a:xfrm>
        </p:spPr>
        <p:txBody>
          <a:bodyPr>
            <a:noAutofit/>
          </a:bodyPr>
          <a:lstStyle/>
          <a:p>
            <a:pPr algn="r" rtl="1"/>
            <a:r>
              <a:rPr lang="fa-IR" dirty="0" smtClean="0">
                <a:latin typeface="Segoe UI Light" panose="020B0502040204020203" pitchFamily="34" charset="0"/>
                <a:cs typeface="Segoe UI Light" panose="020B0502040204020203" pitchFamily="34" charset="0"/>
              </a:rPr>
              <a:t>اجزاء سیستم تلفنی ویپ</a:t>
            </a:r>
            <a:endParaRPr lang="en-US" dirty="0">
              <a:solidFill>
                <a:schemeClr val="bg1">
                  <a:lumMod val="50000"/>
                  <a:lumOff val="50000"/>
                </a:schemeClr>
              </a:solidFill>
              <a:latin typeface="Segoe UI Light" panose="020B0502040204020203" pitchFamily="34" charset="0"/>
              <a:cs typeface="Segoe UI Light" panose="020B0502040204020203" pitchFamily="34" charset="0"/>
            </a:endParaRPr>
          </a:p>
        </p:txBody>
      </p:sp>
      <p:sp>
        <p:nvSpPr>
          <p:cNvPr id="4" name="TextBox 3"/>
          <p:cNvSpPr txBox="1"/>
          <p:nvPr/>
        </p:nvSpPr>
        <p:spPr>
          <a:xfrm>
            <a:off x="1202919" y="863550"/>
            <a:ext cx="4203395" cy="707886"/>
          </a:xfrm>
          <a:prstGeom prst="rect">
            <a:avLst/>
          </a:prstGeom>
          <a:noFill/>
        </p:spPr>
        <p:txBody>
          <a:bodyPr wrap="none" rtlCol="0">
            <a:spAutoFit/>
          </a:bodyPr>
          <a:lstStyle/>
          <a:p>
            <a:r>
              <a:rPr lang="en-US" sz="4000" dirty="0" smtClean="0">
                <a:solidFill>
                  <a:schemeClr val="bg1">
                    <a:lumMod val="75000"/>
                    <a:lumOff val="25000"/>
                  </a:schemeClr>
                </a:solidFill>
                <a:latin typeface="Segoe UI Light" panose="020B0502040204020203" pitchFamily="34" charset="0"/>
                <a:cs typeface="Segoe UI Light" panose="020B0502040204020203" pitchFamily="34" charset="0"/>
              </a:rPr>
              <a:t>IPPBX ENDPOINTS</a:t>
            </a:r>
            <a:endParaRPr lang="en-US" sz="4000" dirty="0">
              <a:solidFill>
                <a:schemeClr val="bg1">
                  <a:lumMod val="75000"/>
                  <a:lumOff val="25000"/>
                </a:schemeClr>
              </a:solidFill>
            </a:endParaRPr>
          </a:p>
        </p:txBody>
      </p:sp>
      <p:sp>
        <p:nvSpPr>
          <p:cNvPr id="9" name="Rectangle 8"/>
          <p:cNvSpPr/>
          <p:nvPr/>
        </p:nvSpPr>
        <p:spPr bwMode="auto">
          <a:xfrm>
            <a:off x="9781051" y="2786384"/>
            <a:ext cx="1470992" cy="1226424"/>
          </a:xfrm>
          <a:prstGeom prst="rect">
            <a:avLst/>
          </a:prstGeom>
          <a:solidFill>
            <a:schemeClr val="tx2">
              <a:lumMod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z="2400"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IPPHONE</a:t>
            </a:r>
            <a:endParaRPr lang="en-US" sz="24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6" name="Content Placeholder 2"/>
          <p:cNvSpPr>
            <a:spLocks noGrp="1"/>
          </p:cNvSpPr>
          <p:nvPr>
            <p:ph idx="1"/>
          </p:nvPr>
        </p:nvSpPr>
        <p:spPr>
          <a:xfrm>
            <a:off x="609598" y="2077940"/>
            <a:ext cx="10642445" cy="708242"/>
          </a:xfrm>
        </p:spPr>
        <p:txBody>
          <a:bodyPr>
            <a:normAutofit/>
          </a:bodyPr>
          <a:lstStyle/>
          <a:p>
            <a:pPr algn="r" rtl="1"/>
            <a:r>
              <a:rPr lang="fa-IR" sz="3200" dirty="0" smtClean="0">
                <a:latin typeface="Segoe UI Light" panose="020B0502040204020203" pitchFamily="34" charset="0"/>
                <a:cs typeface="Segoe UI Light" panose="020B0502040204020203" pitchFamily="34" charset="0"/>
              </a:rPr>
              <a:t>نقاط نهایی برای تعریف داخلی</a:t>
            </a:r>
            <a:endParaRPr lang="en-US" sz="3200" dirty="0" smtClean="0">
              <a:latin typeface="Segoe UI Light" panose="020B0502040204020203" pitchFamily="34" charset="0"/>
              <a:cs typeface="Segoe UI Light" panose="020B0502040204020203" pitchFamily="34" charset="0"/>
            </a:endParaRPr>
          </a:p>
          <a:p>
            <a:pPr algn="r" rtl="1"/>
            <a:endParaRPr lang="en-US" sz="44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9781051" y="4128169"/>
            <a:ext cx="1470992" cy="1226424"/>
          </a:xfrm>
          <a:prstGeom prst="rect">
            <a:avLst/>
          </a:prstGeom>
          <a:solidFill>
            <a:schemeClr val="tx2">
              <a:lumMod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z="2000"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SOFTPHONE</a:t>
            </a:r>
            <a:endParaRPr lang="en-US" sz="20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2" name="Rectangle 21"/>
          <p:cNvSpPr/>
          <p:nvPr/>
        </p:nvSpPr>
        <p:spPr bwMode="auto">
          <a:xfrm>
            <a:off x="9781051" y="5469954"/>
            <a:ext cx="1470992" cy="1226424"/>
          </a:xfrm>
          <a:prstGeom prst="rect">
            <a:avLst/>
          </a:prstGeom>
          <a:solidFill>
            <a:schemeClr val="tx2">
              <a:lumMod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z="2400"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Gateway (FXS)</a:t>
            </a:r>
            <a:endParaRPr lang="en-US" sz="24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8712" y="3144807"/>
            <a:ext cx="3634580" cy="355157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17" y="3423064"/>
            <a:ext cx="2225853" cy="327331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1405" y="2115701"/>
            <a:ext cx="3469415" cy="1796386"/>
          </a:xfrm>
          <a:prstGeom prst="rect">
            <a:avLst/>
          </a:prstGeom>
        </p:spPr>
      </p:pic>
      <p:sp>
        <p:nvSpPr>
          <p:cNvPr id="3" name="Footer Placeholder 2"/>
          <p:cNvSpPr>
            <a:spLocks noGrp="1"/>
          </p:cNvSpPr>
          <p:nvPr>
            <p:ph type="ftr" sz="quarter" idx="11"/>
          </p:nvPr>
        </p:nvSpPr>
        <p:spPr/>
        <p:txBody>
          <a:bodyPr/>
          <a:lstStyle/>
          <a:p>
            <a:r>
              <a:rPr lang="fa-IR" smtClean="0"/>
              <a:t>ویپ ایران</a:t>
            </a:r>
            <a:endParaRPr lang="en-US"/>
          </a:p>
        </p:txBody>
      </p:sp>
    </p:spTree>
    <p:extLst>
      <p:ext uri="{BB962C8B-B14F-4D97-AF65-F5344CB8AC3E}">
        <p14:creationId xmlns:p14="http://schemas.microsoft.com/office/powerpoint/2010/main" val="1011087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376940"/>
            <a:ext cx="9784080" cy="829007"/>
          </a:xfrm>
        </p:spPr>
        <p:txBody>
          <a:bodyPr>
            <a:noAutofit/>
          </a:bodyPr>
          <a:lstStyle/>
          <a:p>
            <a:pPr algn="r" rtl="1"/>
            <a:r>
              <a:rPr lang="fa-IR" dirty="0" smtClean="0">
                <a:latin typeface="Segoe UI Light" panose="020B0502040204020203" pitchFamily="34" charset="0"/>
                <a:cs typeface="Segoe UI Light" panose="020B0502040204020203" pitchFamily="34" charset="0"/>
              </a:rPr>
              <a:t>اجزاء سیستم تلفنی ویپ</a:t>
            </a:r>
            <a:endParaRPr lang="en-US" dirty="0">
              <a:solidFill>
                <a:schemeClr val="bg1">
                  <a:lumMod val="50000"/>
                  <a:lumOff val="50000"/>
                </a:schemeClr>
              </a:solidFill>
              <a:latin typeface="Segoe UI Light" panose="020B0502040204020203" pitchFamily="34" charset="0"/>
              <a:cs typeface="Segoe UI Light" panose="020B0502040204020203" pitchFamily="34" charset="0"/>
            </a:endParaRPr>
          </a:p>
        </p:txBody>
      </p:sp>
      <p:sp>
        <p:nvSpPr>
          <p:cNvPr id="4" name="TextBox 3"/>
          <p:cNvSpPr txBox="1"/>
          <p:nvPr/>
        </p:nvSpPr>
        <p:spPr>
          <a:xfrm>
            <a:off x="1202919" y="863550"/>
            <a:ext cx="4203395" cy="707886"/>
          </a:xfrm>
          <a:prstGeom prst="rect">
            <a:avLst/>
          </a:prstGeom>
          <a:noFill/>
        </p:spPr>
        <p:txBody>
          <a:bodyPr wrap="none" rtlCol="0">
            <a:spAutoFit/>
          </a:bodyPr>
          <a:lstStyle/>
          <a:p>
            <a:r>
              <a:rPr lang="en-US" sz="4000" dirty="0" smtClean="0">
                <a:solidFill>
                  <a:schemeClr val="bg1">
                    <a:lumMod val="75000"/>
                    <a:lumOff val="25000"/>
                  </a:schemeClr>
                </a:solidFill>
                <a:latin typeface="Segoe UI Light" panose="020B0502040204020203" pitchFamily="34" charset="0"/>
                <a:cs typeface="Segoe UI Light" panose="020B0502040204020203" pitchFamily="34" charset="0"/>
              </a:rPr>
              <a:t>IPPBX ENDPOINTS</a:t>
            </a:r>
            <a:endParaRPr lang="en-US" sz="4000" dirty="0">
              <a:solidFill>
                <a:schemeClr val="bg1">
                  <a:lumMod val="75000"/>
                  <a:lumOff val="25000"/>
                </a:schemeClr>
              </a:solidFill>
            </a:endParaRPr>
          </a:p>
        </p:txBody>
      </p:sp>
      <p:sp>
        <p:nvSpPr>
          <p:cNvPr id="9" name="Rectangle 8"/>
          <p:cNvSpPr/>
          <p:nvPr/>
        </p:nvSpPr>
        <p:spPr bwMode="auto">
          <a:xfrm>
            <a:off x="9781051" y="2786384"/>
            <a:ext cx="1470992" cy="1226424"/>
          </a:xfrm>
          <a:prstGeom prst="rect">
            <a:avLst/>
          </a:prstGeom>
          <a:solidFill>
            <a:schemeClr val="tx2">
              <a:lumMod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z="2400"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IPPHONE</a:t>
            </a:r>
            <a:endParaRPr lang="en-US" sz="24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6" name="Content Placeholder 2"/>
          <p:cNvSpPr>
            <a:spLocks noGrp="1"/>
          </p:cNvSpPr>
          <p:nvPr>
            <p:ph idx="1"/>
          </p:nvPr>
        </p:nvSpPr>
        <p:spPr>
          <a:xfrm>
            <a:off x="609598" y="2077940"/>
            <a:ext cx="10642445" cy="708242"/>
          </a:xfrm>
        </p:spPr>
        <p:txBody>
          <a:bodyPr>
            <a:normAutofit/>
          </a:bodyPr>
          <a:lstStyle/>
          <a:p>
            <a:pPr algn="r" rtl="1"/>
            <a:r>
              <a:rPr lang="fa-IR" sz="3200" dirty="0" smtClean="0">
                <a:latin typeface="Segoe UI Light" panose="020B0502040204020203" pitchFamily="34" charset="0"/>
                <a:cs typeface="Segoe UI Light" panose="020B0502040204020203" pitchFamily="34" charset="0"/>
              </a:rPr>
              <a:t>نقاط نهایی برای تعریف داخلی</a:t>
            </a:r>
            <a:endParaRPr lang="en-US" sz="3200" dirty="0" smtClean="0">
              <a:latin typeface="Segoe UI Light" panose="020B0502040204020203" pitchFamily="34" charset="0"/>
              <a:cs typeface="Segoe UI Light" panose="020B0502040204020203" pitchFamily="34" charset="0"/>
            </a:endParaRPr>
          </a:p>
          <a:p>
            <a:pPr algn="r" rtl="1"/>
            <a:endParaRPr lang="en-US" sz="44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9781051" y="4128169"/>
            <a:ext cx="1470992" cy="1226424"/>
          </a:xfrm>
          <a:prstGeom prst="rect">
            <a:avLst/>
          </a:prstGeom>
          <a:solidFill>
            <a:schemeClr val="tx2">
              <a:lumMod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z="2000"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SOFTPHONE</a:t>
            </a:r>
            <a:endParaRPr lang="en-US" sz="20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2" name="Rectangle 21"/>
          <p:cNvSpPr/>
          <p:nvPr/>
        </p:nvSpPr>
        <p:spPr bwMode="auto">
          <a:xfrm>
            <a:off x="9781051" y="5469954"/>
            <a:ext cx="1470992" cy="1226424"/>
          </a:xfrm>
          <a:prstGeom prst="rect">
            <a:avLst/>
          </a:prstGeom>
          <a:solidFill>
            <a:schemeClr val="tx2">
              <a:lumMod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en-US" sz="2400"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Gateway (FXS)</a:t>
            </a:r>
            <a:endParaRPr lang="en-US" sz="2400"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3" name="Rectangle 22"/>
          <p:cNvSpPr/>
          <p:nvPr/>
        </p:nvSpPr>
        <p:spPr bwMode="auto">
          <a:xfrm>
            <a:off x="8157660" y="2786384"/>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a:t>ظاهری شبیه گوشی با درگاه شبکه</a:t>
            </a:r>
            <a:endParaRPr lang="en-US" dirty="0"/>
          </a:p>
        </p:txBody>
      </p:sp>
      <p:sp>
        <p:nvSpPr>
          <p:cNvPr id="24" name="Rectangle 23"/>
          <p:cNvSpPr/>
          <p:nvPr/>
        </p:nvSpPr>
        <p:spPr bwMode="auto">
          <a:xfrm>
            <a:off x="6534269" y="2786182"/>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a:t>راحتی کار با گوشی</a:t>
            </a:r>
            <a:endParaRPr lang="en-US" dirty="0"/>
          </a:p>
        </p:txBody>
      </p:sp>
      <p:sp>
        <p:nvSpPr>
          <p:cNvPr id="25" name="Rectangle 24"/>
          <p:cNvSpPr/>
          <p:nvPr/>
        </p:nvSpPr>
        <p:spPr bwMode="auto">
          <a:xfrm>
            <a:off x="4910878" y="2786182"/>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a:t>امکانات فراوان</a:t>
            </a:r>
            <a:endParaRPr lang="en-US" dirty="0"/>
          </a:p>
        </p:txBody>
      </p:sp>
      <p:sp>
        <p:nvSpPr>
          <p:cNvPr id="26" name="Rectangle 25"/>
          <p:cNvSpPr/>
          <p:nvPr/>
        </p:nvSpPr>
        <p:spPr bwMode="auto">
          <a:xfrm>
            <a:off x="3287487" y="2779673"/>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a:t>کیفیت صدای خوب</a:t>
            </a:r>
            <a:endParaRPr lang="en-US" dirty="0"/>
          </a:p>
        </p:txBody>
      </p:sp>
      <p:sp>
        <p:nvSpPr>
          <p:cNvPr id="27" name="Rectangle 26"/>
          <p:cNvSpPr/>
          <p:nvPr/>
        </p:nvSpPr>
        <p:spPr bwMode="auto">
          <a:xfrm>
            <a:off x="8157660" y="4128169"/>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a:t>تلفن نرم افزاری با ظاهر گوشی</a:t>
            </a:r>
            <a:endParaRPr lang="en-US" dirty="0"/>
          </a:p>
        </p:txBody>
      </p:sp>
      <p:sp>
        <p:nvSpPr>
          <p:cNvPr id="28" name="Rectangle 27"/>
          <p:cNvSpPr/>
          <p:nvPr/>
        </p:nvSpPr>
        <p:spPr bwMode="auto">
          <a:xfrm>
            <a:off x="6534269" y="4127967"/>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a:t>نیاز مند سخت افزار برای اجرا</a:t>
            </a:r>
            <a:endParaRPr lang="en-US" dirty="0"/>
          </a:p>
        </p:txBody>
      </p:sp>
      <p:sp>
        <p:nvSpPr>
          <p:cNvPr id="29" name="Rectangle 28"/>
          <p:cNvSpPr/>
          <p:nvPr/>
        </p:nvSpPr>
        <p:spPr bwMode="auto">
          <a:xfrm>
            <a:off x="4910878" y="4127967"/>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a:t>امکانات فراوان</a:t>
            </a:r>
            <a:endParaRPr lang="en-US" dirty="0"/>
          </a:p>
        </p:txBody>
      </p:sp>
      <p:sp>
        <p:nvSpPr>
          <p:cNvPr id="30" name="Rectangle 29"/>
          <p:cNvSpPr/>
          <p:nvPr/>
        </p:nvSpPr>
        <p:spPr bwMode="auto">
          <a:xfrm>
            <a:off x="3287487" y="4121458"/>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a:t>نیاز مند کارت صدا برای کیفیت بالا</a:t>
            </a:r>
            <a:endParaRPr lang="en-US" dirty="0"/>
          </a:p>
        </p:txBody>
      </p:sp>
      <p:sp>
        <p:nvSpPr>
          <p:cNvPr id="31" name="Rectangle 30"/>
          <p:cNvSpPr/>
          <p:nvPr/>
        </p:nvSpPr>
        <p:spPr bwMode="auto">
          <a:xfrm>
            <a:off x="8157660" y="5463243"/>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a:t>یک باکس با خروجی گوشی آنالوگ</a:t>
            </a:r>
            <a:endParaRPr lang="en-US" dirty="0"/>
          </a:p>
        </p:txBody>
      </p:sp>
      <p:sp>
        <p:nvSpPr>
          <p:cNvPr id="32" name="Rectangle 31"/>
          <p:cNvSpPr/>
          <p:nvPr/>
        </p:nvSpPr>
        <p:spPr bwMode="auto">
          <a:xfrm>
            <a:off x="6534269" y="5463041"/>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a:t>استفاده از گوشی آنالوگ</a:t>
            </a:r>
            <a:endParaRPr lang="en-US" dirty="0"/>
          </a:p>
        </p:txBody>
      </p:sp>
      <p:sp>
        <p:nvSpPr>
          <p:cNvPr id="33" name="Rectangle 32"/>
          <p:cNvSpPr/>
          <p:nvPr/>
        </p:nvSpPr>
        <p:spPr bwMode="auto">
          <a:xfrm>
            <a:off x="4910878" y="5463041"/>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a:t>امکانات کم</a:t>
            </a:r>
            <a:endParaRPr lang="en-US" dirty="0"/>
          </a:p>
        </p:txBody>
      </p:sp>
      <p:sp>
        <p:nvSpPr>
          <p:cNvPr id="34" name="Rectangle 33"/>
          <p:cNvSpPr/>
          <p:nvPr/>
        </p:nvSpPr>
        <p:spPr bwMode="auto">
          <a:xfrm>
            <a:off x="3287487" y="5456532"/>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a:t>کیفیت بستگی به برند دارد</a:t>
            </a:r>
            <a:endParaRPr lang="en-US" dirty="0"/>
          </a:p>
        </p:txBody>
      </p:sp>
      <p:sp>
        <p:nvSpPr>
          <p:cNvPr id="35" name="Rectangle 34"/>
          <p:cNvSpPr/>
          <p:nvPr/>
        </p:nvSpPr>
        <p:spPr bwMode="auto">
          <a:xfrm>
            <a:off x="1664096" y="2779673"/>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a:t>هزینه بالا</a:t>
            </a:r>
            <a:endParaRPr lang="en-US" dirty="0"/>
          </a:p>
        </p:txBody>
      </p:sp>
      <p:sp>
        <p:nvSpPr>
          <p:cNvPr id="36" name="Rectangle 35"/>
          <p:cNvSpPr/>
          <p:nvPr/>
        </p:nvSpPr>
        <p:spPr bwMode="auto">
          <a:xfrm>
            <a:off x="1664096" y="4121458"/>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a:t>هزینه کم</a:t>
            </a:r>
            <a:endParaRPr lang="en-US" dirty="0"/>
          </a:p>
        </p:txBody>
      </p:sp>
      <p:sp>
        <p:nvSpPr>
          <p:cNvPr id="37" name="Rectangle 36"/>
          <p:cNvSpPr/>
          <p:nvPr/>
        </p:nvSpPr>
        <p:spPr bwMode="auto">
          <a:xfrm>
            <a:off x="1664096" y="5456532"/>
            <a:ext cx="1470992" cy="122642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9" tIns="45719" rIns="45719" bIns="45719" numCol="1" spcCol="0" rtlCol="0" fromWordArt="0" anchor="ctr" anchorCtr="0" forceAA="0" compatLnSpc="1">
            <a:prstTxWarp prst="textNoShape">
              <a:avLst/>
            </a:prstTxWarp>
            <a:noAutofit/>
          </a:bodyPr>
          <a:lstStyle/>
          <a:p>
            <a:pPr algn="ctr" defTabSz="914061" fontAlgn="base">
              <a:spcBef>
                <a:spcPct val="0"/>
              </a:spcBef>
              <a:spcAft>
                <a:spcPct val="0"/>
              </a:spcAft>
            </a:pPr>
            <a:r>
              <a:rPr lang="fa-IR" dirty="0" smtClean="0"/>
              <a:t>هزینه متوسط</a:t>
            </a:r>
            <a:endParaRPr lang="en-US" dirty="0"/>
          </a:p>
        </p:txBody>
      </p:sp>
      <p:sp>
        <p:nvSpPr>
          <p:cNvPr id="3" name="Footer Placeholder 2"/>
          <p:cNvSpPr>
            <a:spLocks noGrp="1"/>
          </p:cNvSpPr>
          <p:nvPr>
            <p:ph type="ftr" sz="quarter" idx="11"/>
          </p:nvPr>
        </p:nvSpPr>
        <p:spPr/>
        <p:txBody>
          <a:bodyPr/>
          <a:lstStyle/>
          <a:p>
            <a:r>
              <a:rPr lang="fa-IR" smtClean="0"/>
              <a:t>ویپ ایران</a:t>
            </a:r>
            <a:endParaRPr lang="en-US"/>
          </a:p>
        </p:txBody>
      </p:sp>
    </p:spTree>
    <p:extLst>
      <p:ext uri="{BB962C8B-B14F-4D97-AF65-F5344CB8AC3E}">
        <p14:creationId xmlns:p14="http://schemas.microsoft.com/office/powerpoint/2010/main" val="8249400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TC103090430[[fn=Banded]]</Template>
  <TotalTime>866</TotalTime>
  <Words>1193</Words>
  <Application>Microsoft Office PowerPoint</Application>
  <PresentationFormat>Widescreen</PresentationFormat>
  <Paragraphs>242</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Corbel</vt:lpstr>
      <vt:lpstr>Eras Light ITC</vt:lpstr>
      <vt:lpstr>Segoe UI</vt:lpstr>
      <vt:lpstr>Segoe UI Light</vt:lpstr>
      <vt:lpstr>Tahoma</vt:lpstr>
      <vt:lpstr>Wingdings</vt:lpstr>
      <vt:lpstr>Banded</vt:lpstr>
      <vt:lpstr>آموزش مسیر دهی در استریسک</vt:lpstr>
      <vt:lpstr>مسیر دهی</vt:lpstr>
      <vt:lpstr>راه کار های مبتنی بر ویپ</vt:lpstr>
      <vt:lpstr>سیستم های تلفنی ویپ</vt:lpstr>
      <vt:lpstr>معرفی استریسک (Asterisk)</vt:lpstr>
      <vt:lpstr>معرفی الستیکس (Elastix)</vt:lpstr>
      <vt:lpstr>توانایی های استریسک</vt:lpstr>
      <vt:lpstr>اجزاء سیستم تلفنی ویپ</vt:lpstr>
      <vt:lpstr>اجزاء سیستم تلفنی ویپ</vt:lpstr>
      <vt:lpstr>اجزاء سیستم تلفنی ویپ</vt:lpstr>
      <vt:lpstr>اجزاء سیستم تلفنی ویپ</vt:lpstr>
      <vt:lpstr>گستردگی شبکه ویپ</vt:lpstr>
      <vt:lpstr>پروتکل های ویپ</vt:lpstr>
      <vt:lpstr>پروتکل های ویپ</vt:lpstr>
      <vt:lpstr>پروتکل های ویپ</vt:lpstr>
      <vt:lpstr>استریسک و NAT</vt:lpstr>
      <vt:lpstr>کدک های صوت و تصویر</vt:lpstr>
      <vt:lpstr>استریسک و Codecs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الستیکس - مقدمات</dc:title>
  <dc:creator>haamed</dc:creator>
  <cp:lastModifiedBy>haamed</cp:lastModifiedBy>
  <cp:revision>177</cp:revision>
  <dcterms:created xsi:type="dcterms:W3CDTF">2014-06-22T05:12:21Z</dcterms:created>
  <dcterms:modified xsi:type="dcterms:W3CDTF">2014-08-30T08:30:31Z</dcterms:modified>
</cp:coreProperties>
</file>